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434" r:id="rId3"/>
    <p:sldId id="477" r:id="rId4"/>
    <p:sldId id="616" r:id="rId5"/>
    <p:sldId id="617" r:id="rId6"/>
    <p:sldId id="478" r:id="rId7"/>
    <p:sldId id="619" r:id="rId8"/>
    <p:sldId id="620" r:id="rId9"/>
    <p:sldId id="627" r:id="rId10"/>
    <p:sldId id="621" r:id="rId11"/>
    <p:sldId id="622" r:id="rId12"/>
    <p:sldId id="623" r:id="rId13"/>
    <p:sldId id="479" r:id="rId14"/>
    <p:sldId id="624" r:id="rId15"/>
    <p:sldId id="481" r:id="rId16"/>
    <p:sldId id="626" r:id="rId17"/>
    <p:sldId id="632" r:id="rId18"/>
    <p:sldId id="633" r:id="rId19"/>
    <p:sldId id="433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E5"/>
    <a:srgbClr val="1552D1"/>
    <a:srgbClr val="CA0000"/>
    <a:srgbClr val="E61510"/>
    <a:srgbClr val="E80D13"/>
    <a:srgbClr val="00ACED"/>
    <a:srgbClr val="5BADFF"/>
    <a:srgbClr val="3399FF"/>
    <a:srgbClr val="EE0808"/>
    <a:srgbClr val="F2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0" y="102"/>
      </p:cViewPr>
      <p:guideLst>
        <p:guide orient="horz" pos="2109"/>
        <p:guide pos="29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2025/5/13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CD9469-CAEB-4FDE-8D3A-2397B3BDB3B7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084F533-4336-494D-93E3-DAE720C8373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89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DF15C6D-705B-4CE7-968A-7B681CE995AD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950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39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39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67ACE4E-F569-4F76-A39A-3A0544595265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7635-BE3E-4795-8091-B3080C819087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46008-A4B3-4C14-927E-9C262D1402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B23C-77E5-4C2F-867F-F3DBDAB1D268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CFDD4-37B7-4BD2-A972-35297E0C3E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5021-C74D-401A-BB6C-17099D3FBF2A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788DA-E96B-4EAF-8832-6968AB595D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72116" y="547387"/>
            <a:ext cx="8295574" cy="4247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 defTabSz="685800" rtl="0" eaLnBrk="1" latinLnBrk="0" hangingPunct="1">
              <a:buNone/>
              <a:defRPr lang="zh-CN" altLang="en-US" sz="2400" kern="1200" smtClean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0" algn="dist" defTabSz="685800" rtl="0" eaLnBrk="1" latinLnBrk="0" hangingPunct="1">
              <a:defRPr lang="zh-CN" altLang="en-US" sz="2400" kern="1200" smtClean="0">
                <a:solidFill>
                  <a:srgbClr val="0E53D0"/>
                </a:solidFill>
                <a:latin typeface="+mj-ea"/>
                <a:ea typeface="+mj-ea"/>
                <a:cs typeface="+mn-cs"/>
              </a:defRPr>
            </a:lvl2pPr>
            <a:lvl3pPr marL="0" algn="dist" defTabSz="685800" rtl="0" eaLnBrk="1" latinLnBrk="0" hangingPunct="1">
              <a:defRPr lang="zh-CN" altLang="en-US" sz="2400" kern="1200" smtClean="0">
                <a:solidFill>
                  <a:srgbClr val="0E53D0"/>
                </a:solidFill>
                <a:latin typeface="+mj-ea"/>
                <a:ea typeface="+mj-ea"/>
                <a:cs typeface="+mn-cs"/>
              </a:defRPr>
            </a:lvl3pPr>
            <a:lvl4pPr marL="0" algn="dist" defTabSz="685800" rtl="0" eaLnBrk="1" latinLnBrk="0" hangingPunct="1">
              <a:defRPr lang="zh-CN" altLang="en-US" sz="2400" kern="1200" smtClean="0">
                <a:solidFill>
                  <a:srgbClr val="0E53D0"/>
                </a:solidFill>
                <a:latin typeface="+mj-ea"/>
                <a:ea typeface="+mj-ea"/>
                <a:cs typeface="+mn-cs"/>
              </a:defRPr>
            </a:lvl4pPr>
            <a:lvl5pPr marL="0" algn="dist" defTabSz="685800" rtl="0" eaLnBrk="1" latinLnBrk="0" hangingPunct="1">
              <a:defRPr lang="zh-CN" altLang="en-US" sz="2400" kern="1200">
                <a:solidFill>
                  <a:srgbClr val="0E53D0"/>
                </a:solidFill>
                <a:latin typeface="+mj-ea"/>
                <a:ea typeface="+mj-ea"/>
                <a:cs typeface="+mn-cs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070850" y="6369050"/>
            <a:ext cx="887413" cy="352425"/>
          </a:xfrm>
        </p:spPr>
        <p:txBody>
          <a:bodyPr anchor="t"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fld id="{A0696EF6-2327-4DB5-9CF7-28D04FBC15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449E-1CD0-4E61-BE33-6D8FF3778BEE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968F-98BD-49FE-8439-1E7BCA003E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5FD3-EE3C-499E-AFC1-012397A14317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C631B-8DCA-4300-B752-56650F87FC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5788-2772-4C2B-A452-7FDCBD72DD71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92184-BA1F-40CD-9759-3F3A33A5D8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C636-7D70-4ECE-ABA4-FFB7547D3E09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1D143-3F59-4419-8396-6A20384B9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DCF4-8E30-470B-8001-940110CB1BF5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3A2AB-5732-41F5-A7F4-CEA8F69454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2172-A649-4524-86B5-57D4187D5A15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56D96-C436-4CB4-91A4-1DBB6F216E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9CDC-CCC9-4DE4-9FB5-1BC4EE81E304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DE2B9-7414-4018-8EED-6906B47993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8EE7-7695-4D97-B4AF-A5C84C31A735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3D08-A882-47E0-B86E-1AE14A53CB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F78D64A-3A5E-42FD-850C-707099D571E7}" type="datetimeFigureOut">
              <a:rPr lang="zh-CN" altLang="en-US"/>
              <a:t>2025/5/13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B22040B-20E7-40F0-9B7D-CAF44B1CD5E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119063" y="0"/>
            <a:ext cx="3357562" cy="835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96C455B-9AF8-366D-B73D-1EDAF2C17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" y="1636711"/>
            <a:ext cx="9135745" cy="37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-119063" y="609147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12700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环</a:t>
            </a:r>
            <a:r>
              <a:rPr lang="zh-CN" altLang="en-US" sz="4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实验室安全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培训</a:t>
            </a:r>
            <a:endParaRPr lang="en-US" alt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73025" cy="68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166257" y="2351314"/>
            <a:ext cx="5018314" cy="2351315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rgbClr val="9DC3E6"/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三、应急处理及电话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9494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三、应急处理及电话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应急设施及电话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应急洗眼装置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：</a:t>
            </a:r>
            <a:r>
              <a:rPr lang="en-US" altLang="zh-CN" sz="2400" b="1" dirty="0">
                <a:latin typeface="+mj-ea"/>
                <a:ea typeface="+mj-ea"/>
                <a:cs typeface="+mn-ea"/>
              </a:rPr>
              <a:t>206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医用急救药箱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：</a:t>
            </a:r>
            <a:r>
              <a:rPr lang="en-US" altLang="zh-CN" sz="2400" b="1" dirty="0">
                <a:latin typeface="+mj-ea"/>
                <a:ea typeface="+mj-ea"/>
                <a:cs typeface="+mn-ea"/>
              </a:rPr>
              <a:t>109,201,211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应急消防用品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：</a:t>
            </a:r>
            <a:r>
              <a:rPr lang="en-US" altLang="zh-CN" sz="2400" b="1" dirty="0">
                <a:latin typeface="+mj-ea"/>
                <a:ea typeface="+mj-ea"/>
                <a:cs typeface="+mn-ea"/>
              </a:rPr>
              <a:t>101,102,109,211,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走廊消火栓箱</a:t>
            </a:r>
            <a:endParaRPr lang="en-US" altLang="zh-CN" sz="2400" b="1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应急电话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：</a:t>
            </a:r>
            <a:endParaRPr lang="en-US" altLang="zh-CN" sz="2400" b="1" dirty="0"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火警：</a:t>
            </a:r>
            <a:r>
              <a:rPr lang="en-US" altLang="zh-CN" sz="2400" dirty="0">
                <a:latin typeface="+mj-ea"/>
                <a:ea typeface="+mj-ea"/>
                <a:cs typeface="+mn-ea"/>
              </a:rPr>
              <a:t>119  </a:t>
            </a:r>
            <a:r>
              <a:rPr lang="zh-CN" altLang="en-US" sz="2400" dirty="0">
                <a:latin typeface="+mj-ea"/>
                <a:ea typeface="+mj-ea"/>
                <a:cs typeface="+mn-ea"/>
              </a:rPr>
              <a:t>匪警：</a:t>
            </a:r>
            <a:r>
              <a:rPr lang="en-US" altLang="zh-CN" sz="2400" dirty="0">
                <a:latin typeface="+mj-ea"/>
                <a:ea typeface="+mj-ea"/>
                <a:cs typeface="+mn-ea"/>
              </a:rPr>
              <a:t>110   </a:t>
            </a:r>
            <a:r>
              <a:rPr lang="zh-CN" altLang="en-US" sz="2400" dirty="0">
                <a:latin typeface="+mj-ea"/>
                <a:ea typeface="+mj-ea"/>
                <a:cs typeface="+mn-ea"/>
              </a:rPr>
              <a:t>医疗急救：</a:t>
            </a:r>
            <a:r>
              <a:rPr lang="en-US" altLang="zh-CN" sz="2400" dirty="0">
                <a:latin typeface="+mj-ea"/>
                <a:ea typeface="+mj-ea"/>
                <a:cs typeface="+mn-ea"/>
              </a:rPr>
              <a:t>120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校保卫办：</a:t>
            </a:r>
            <a:r>
              <a:rPr lang="en-US" altLang="zh-CN" sz="2400" dirty="0">
                <a:latin typeface="+mj-ea"/>
                <a:ea typeface="+mj-ea"/>
                <a:cs typeface="+mn-ea"/>
              </a:rPr>
              <a:t>62901110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校医院急救：</a:t>
            </a:r>
            <a:r>
              <a:rPr lang="en-US" altLang="zh-CN" sz="2400" dirty="0">
                <a:latin typeface="+mj-ea"/>
                <a:ea typeface="+mj-ea"/>
                <a:cs typeface="+mn-ea"/>
              </a:rPr>
              <a:t>62901120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校实验室安全管理处：</a:t>
            </a:r>
            <a:r>
              <a:rPr lang="en-US" altLang="zh-CN" sz="2400" dirty="0">
                <a:latin typeface="+mj-ea"/>
                <a:ea typeface="+mj-ea"/>
                <a:cs typeface="+mn-ea"/>
              </a:rPr>
              <a:t>62901147</a:t>
            </a:r>
          </a:p>
        </p:txBody>
      </p:sp>
    </p:spTree>
    <p:extLst>
      <p:ext uri="{BB962C8B-B14F-4D97-AF65-F5344CB8AC3E}">
        <p14:creationId xmlns:p14="http://schemas.microsoft.com/office/powerpoint/2010/main" val="22905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180" y="5476875"/>
            <a:ext cx="5862888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电气火灾：干粉灭火器，二氧化碳灭火器</a:t>
            </a:r>
            <a:endParaRPr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三、应急处理及电话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实验室火灾应急处理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发现火灾时及时断电，通知楼栋里人员快速撤离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cs typeface="+mn-ea"/>
              </a:rPr>
              <a:t>拨打学校应急电话</a:t>
            </a:r>
            <a:r>
              <a:rPr lang="en-US" altLang="zh-CN" sz="2400" dirty="0">
                <a:latin typeface="+mj-ea"/>
                <a:cs typeface="+mn-ea"/>
              </a:rPr>
              <a:t>62901110</a:t>
            </a:r>
            <a:r>
              <a:rPr lang="zh-CN" altLang="en-US" sz="2400" dirty="0">
                <a:latin typeface="+mj-ea"/>
                <a:cs typeface="+mn-ea"/>
              </a:rPr>
              <a:t>或</a:t>
            </a:r>
            <a:r>
              <a:rPr lang="en-US" altLang="zh-CN" sz="2400" dirty="0">
                <a:latin typeface="+mj-ea"/>
                <a:cs typeface="+mn-ea"/>
              </a:rPr>
              <a:t>119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用灭火器扑灭初起火灾，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当消防员到达时应迅速向消防队员介绍火情及实验室情况</a:t>
            </a:r>
            <a:endParaRPr lang="en-US" altLang="zh-CN" sz="2400" dirty="0">
              <a:latin typeface="+mj-ea"/>
              <a:ea typeface="+mj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47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744"/>
            <a:ext cx="9173025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66257" y="2775857"/>
            <a:ext cx="5018314" cy="1524000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rgbClr val="ADB9CA"/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四、卫生环境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四、卫生环境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实验室卫生环境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499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实验室必须建立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卫生值日制度</a:t>
            </a:r>
            <a:r>
              <a:rPr lang="zh-CN" altLang="en-US" sz="2400" dirty="0">
                <a:latin typeface="+mj-ea"/>
                <a:ea typeface="+mj-ea"/>
                <a:cs typeface="+mn-ea"/>
              </a:rPr>
              <a:t>，保持清洁整齐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要处理好实验材料、实验剩余物和废弃物，及时清除室内外垃圾，不得在实验室堆放杂物。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饮料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矿泉水等不得带入实验室，可放在走廊</a:t>
            </a:r>
            <a:endParaRPr lang="en-US" altLang="zh-CN" sz="2400" b="1" dirty="0">
              <a:solidFill>
                <a:srgbClr val="FF0000"/>
              </a:solidFill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严禁在实验室内吸烟、烹饪、用膳，任何人员不得在实验室从事与实验教学、科学研究无关的任何活动。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02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744"/>
            <a:ext cx="9173025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66257" y="2775857"/>
            <a:ext cx="5018314" cy="1524000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rgbClr val="E2F0D9"/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五、实验室安全管理政策及趋势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五、实验室管理政策及未来趋势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实验室准入制度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44" y="2999649"/>
            <a:ext cx="1975306" cy="25724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191" y="2987177"/>
            <a:ext cx="1705370" cy="25629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357" y="2966265"/>
            <a:ext cx="1714168" cy="2572438"/>
          </a:xfrm>
          <a:prstGeom prst="rect">
            <a:avLst/>
          </a:prstGeom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8013" y="1616077"/>
            <a:ext cx="5868403" cy="4351338"/>
          </a:xfrm>
        </p:spPr>
        <p:txBody>
          <a:bodyPr/>
          <a:lstStyle/>
          <a:p>
            <a:r>
              <a:rPr lang="zh-CN" altLang="en-US" dirty="0"/>
              <a:t>经过</a:t>
            </a:r>
            <a:r>
              <a:rPr lang="zh-CN" altLang="en-US" b="1" dirty="0">
                <a:solidFill>
                  <a:srgbClr val="FF0000"/>
                </a:solidFill>
              </a:rPr>
              <a:t>学院安全培训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</a:rPr>
              <a:t>分</a:t>
            </a:r>
            <a:r>
              <a:rPr lang="zh-CN" altLang="en-US" b="1" dirty="0">
                <a:solidFill>
                  <a:srgbClr val="FF0000"/>
                </a:solidFill>
              </a:rPr>
              <a:t>实验室安全培训</a:t>
            </a:r>
            <a:r>
              <a:rPr lang="zh-CN" altLang="en-US" dirty="0"/>
              <a:t>方可进入实验室开展教学和科研活动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A6533D-EA62-3269-93E3-77F20960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52" y="1214377"/>
            <a:ext cx="2934394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3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五、实验室管理政策及未来趋势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实验室政策趋势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管理日趋规范和严格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要有适度奖惩措施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（建环实验室安全管理暂行规定）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chemeClr val="accent5"/>
                </a:solidFill>
              </a:rPr>
              <a:t>收费趋势</a:t>
            </a:r>
            <a:endParaRPr lang="en-US" altLang="zh-CN" b="1" dirty="0">
              <a:solidFill>
                <a:schemeClr val="accent5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C82DE3-A33A-A03F-D18D-FF9F1228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385" y="3351371"/>
            <a:ext cx="6232647" cy="33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0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五、实验室管理政策及未来趋势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7" y="898147"/>
            <a:ext cx="6537327" cy="63286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实验安全相关学习资料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合肥工业大学实验室安全管理处网站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chemeClr val="accent5"/>
                </a:solidFill>
              </a:rPr>
              <a:t>实验室安全用电常识</a:t>
            </a:r>
            <a:endParaRPr lang="en-US" altLang="zh-CN" b="1" dirty="0">
              <a:solidFill>
                <a:schemeClr val="accent5"/>
              </a:solidFill>
            </a:endParaRPr>
          </a:p>
          <a:p>
            <a:r>
              <a:rPr lang="zh-CN" altLang="en-US" b="1" dirty="0">
                <a:solidFill>
                  <a:schemeClr val="accent5"/>
                </a:solidFill>
              </a:rPr>
              <a:t>气瓶基础知识</a:t>
            </a:r>
            <a:endParaRPr lang="en-US" altLang="zh-CN" b="1" dirty="0">
              <a:solidFill>
                <a:schemeClr val="accent5"/>
              </a:solidFill>
            </a:endParaRPr>
          </a:p>
          <a:p>
            <a:r>
              <a:rPr lang="zh-CN" altLang="en-US" b="1" dirty="0">
                <a:solidFill>
                  <a:schemeClr val="accent5"/>
                </a:solidFill>
              </a:rPr>
              <a:t>实验室常见事故的预防与处理</a:t>
            </a:r>
            <a:endParaRPr lang="en-US" altLang="zh-CN" b="1" dirty="0">
              <a:solidFill>
                <a:schemeClr val="accent5"/>
              </a:solidFill>
            </a:endParaRPr>
          </a:p>
          <a:p>
            <a:r>
              <a:rPr lang="zh-CN" altLang="en-US" b="1" dirty="0">
                <a:solidFill>
                  <a:schemeClr val="accent5"/>
                </a:solidFill>
              </a:rPr>
              <a:t>危险化学品毒性、腐蚀性的防护</a:t>
            </a:r>
            <a:endParaRPr lang="en-US" altLang="zh-CN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3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0"/>
            <a:ext cx="9144000" cy="1314450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09863" y="2395538"/>
            <a:ext cx="1162050" cy="166687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681855"/>
            <a:ext cx="9144000" cy="1339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682625" y="5068888"/>
            <a:ext cx="7559675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b="1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     谢</a:t>
            </a:r>
            <a:r>
              <a:rPr lang="en-US" altLang="zh-CN" sz="4050" b="1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!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"/>
            <a:ext cx="9144000" cy="40982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直接连接符 3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直接连接符 62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03225" y="4097338"/>
            <a:ext cx="23082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/>
            <a:r>
              <a:rPr lang="zh-CN" altLang="en-US" sz="4000" b="1">
                <a:solidFill>
                  <a:srgbClr val="142E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</a:p>
        </p:txBody>
      </p:sp>
      <p:cxnSp>
        <p:nvCxnSpPr>
          <p:cNvPr id="7" name="直接连接符 56"/>
          <p:cNvCxnSpPr/>
          <p:nvPr/>
        </p:nvCxnSpPr>
        <p:spPr>
          <a:xfrm>
            <a:off x="2481263" y="1095375"/>
            <a:ext cx="0" cy="493236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8"/>
          <p:cNvGrpSpPr/>
          <p:nvPr/>
        </p:nvGrpSpPr>
        <p:grpSpPr>
          <a:xfrm>
            <a:off x="1242525" y="1674392"/>
            <a:ext cx="268295" cy="179921"/>
            <a:chOff x="683568" y="1628800"/>
            <a:chExt cx="268295" cy="179921"/>
          </a:xfrm>
          <a:solidFill>
            <a:srgbClr val="142E47"/>
          </a:solidFill>
        </p:grpSpPr>
        <p:sp>
          <p:nvSpPr>
            <p:cNvPr id="10" name="燕尾形 9"/>
            <p:cNvSpPr/>
            <p:nvPr/>
          </p:nvSpPr>
          <p:spPr bwMode="auto">
            <a:xfrm>
              <a:off x="823955" y="1628800"/>
              <a:ext cx="127908" cy="179921"/>
            </a:xfrm>
            <a:prstGeom prst="chevron">
              <a:avLst/>
            </a:prstGeom>
            <a:grpFill/>
            <a:ln w="9525" algn="ctr">
              <a:solidFill>
                <a:srgbClr val="142E47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燕尾形 10"/>
            <p:cNvSpPr/>
            <p:nvPr/>
          </p:nvSpPr>
          <p:spPr bwMode="auto">
            <a:xfrm>
              <a:off x="683568" y="1628800"/>
              <a:ext cx="127908" cy="179921"/>
            </a:xfrm>
            <a:prstGeom prst="chevron">
              <a:avLst/>
            </a:prstGeom>
            <a:grpFill/>
            <a:ln w="9525" algn="ctr">
              <a:solidFill>
                <a:srgbClr val="142E47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50" name="矩形 11"/>
          <p:cNvSpPr>
            <a:spLocks noChangeArrowheads="1"/>
          </p:cNvSpPr>
          <p:nvPr/>
        </p:nvSpPr>
        <p:spPr bwMode="auto">
          <a:xfrm>
            <a:off x="1697038" y="1636713"/>
            <a:ext cx="254000" cy="254000"/>
          </a:xfrm>
          <a:prstGeom prst="rect">
            <a:avLst/>
          </a:prstGeom>
          <a:solidFill>
            <a:srgbClr val="E46C0A"/>
          </a:solidFill>
          <a:ln w="9525" algn="ctr">
            <a:solidFill>
              <a:srgbClr val="142E47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1" name="矩形 12"/>
          <p:cNvSpPr>
            <a:spLocks noChangeArrowheads="1"/>
          </p:cNvSpPr>
          <p:nvPr/>
        </p:nvSpPr>
        <p:spPr bwMode="auto">
          <a:xfrm>
            <a:off x="1970088" y="1379538"/>
            <a:ext cx="254000" cy="254000"/>
          </a:xfrm>
          <a:prstGeom prst="rect">
            <a:avLst/>
          </a:prstGeom>
          <a:solidFill>
            <a:srgbClr val="0070C0"/>
          </a:solidFill>
          <a:ln w="9525" algn="ctr">
            <a:solidFill>
              <a:srgbClr val="142E47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矩形 13"/>
          <p:cNvSpPr>
            <a:spLocks noChangeArrowheads="1"/>
          </p:cNvSpPr>
          <p:nvPr/>
        </p:nvSpPr>
        <p:spPr bwMode="auto">
          <a:xfrm>
            <a:off x="1951038" y="1916113"/>
            <a:ext cx="254000" cy="254000"/>
          </a:xfrm>
          <a:prstGeom prst="rect">
            <a:avLst/>
          </a:prstGeom>
          <a:solidFill>
            <a:srgbClr val="142E47"/>
          </a:solidFill>
          <a:ln w="9525" algn="ctr">
            <a:solidFill>
              <a:srgbClr val="142E47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08000" y="4730750"/>
            <a:ext cx="2025650" cy="0"/>
          </a:xfrm>
          <a:prstGeom prst="line">
            <a:avLst/>
          </a:prstGeom>
          <a:ln w="190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42"/>
          <p:cNvSpPr txBox="1">
            <a:spLocks noChangeArrowheads="1"/>
          </p:cNvSpPr>
          <p:nvPr/>
        </p:nvSpPr>
        <p:spPr bwMode="auto">
          <a:xfrm>
            <a:off x="1173163" y="4810125"/>
            <a:ext cx="13652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2400" b="1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3"/>
          <p:cNvGrpSpPr/>
          <p:nvPr/>
        </p:nvGrpSpPr>
        <p:grpSpPr>
          <a:xfrm>
            <a:off x="2538730" y="2061077"/>
            <a:ext cx="5974715" cy="513080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8" name="圆角矩形 17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</a:p>
          </p:txBody>
        </p:sp>
      </p:grpSp>
      <p:grpSp>
        <p:nvGrpSpPr>
          <p:cNvPr id="23" name="组合 3"/>
          <p:cNvGrpSpPr/>
          <p:nvPr/>
        </p:nvGrpSpPr>
        <p:grpSpPr>
          <a:xfrm>
            <a:off x="2538730" y="2865922"/>
            <a:ext cx="5974715" cy="513080"/>
            <a:chOff x="3812200" y="1340768"/>
            <a:chExt cx="4752528" cy="5379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三、应急处理及电话</a:t>
              </a:r>
            </a:p>
          </p:txBody>
        </p:sp>
      </p:grpSp>
      <p:grpSp>
        <p:nvGrpSpPr>
          <p:cNvPr id="26" name="组合 3"/>
          <p:cNvGrpSpPr/>
          <p:nvPr/>
        </p:nvGrpSpPr>
        <p:grpSpPr>
          <a:xfrm>
            <a:off x="2540000" y="3670767"/>
            <a:ext cx="5974715" cy="513080"/>
            <a:chOff x="3812200" y="1340768"/>
            <a:chExt cx="4752528" cy="5379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圆角矩形 2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四、卫生环境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3"/>
          <p:cNvGrpSpPr/>
          <p:nvPr/>
        </p:nvGrpSpPr>
        <p:grpSpPr>
          <a:xfrm>
            <a:off x="2540000" y="1256232"/>
            <a:ext cx="5974715" cy="513080"/>
            <a:chOff x="3812200" y="1340768"/>
            <a:chExt cx="4752528" cy="537960"/>
          </a:xfrm>
          <a:solidFill>
            <a:schemeClr val="bg2">
              <a:lumMod val="90000"/>
            </a:schemeClr>
          </a:solidFill>
        </p:grpSpPr>
        <p:sp>
          <p:nvSpPr>
            <p:cNvPr id="6" name="圆角矩形 5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一、水电安全</a:t>
              </a:r>
            </a:p>
          </p:txBody>
        </p:sp>
      </p:grpSp>
      <p:grpSp>
        <p:nvGrpSpPr>
          <p:cNvPr id="32" name="组合 3"/>
          <p:cNvGrpSpPr/>
          <p:nvPr/>
        </p:nvGrpSpPr>
        <p:grpSpPr>
          <a:xfrm>
            <a:off x="2540000" y="4475612"/>
            <a:ext cx="5974715" cy="513080"/>
            <a:chOff x="3812200" y="1340768"/>
            <a:chExt cx="4752528" cy="5379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3" name="圆角矩形 32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五、实验室管理政策及未来趋势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744"/>
            <a:ext cx="9173025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66257" y="2775857"/>
            <a:ext cx="5018314" cy="1524000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一、水电安全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一、水电安全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安全用水用电原则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9" y="1740386"/>
            <a:ext cx="6608544" cy="443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cs typeface="+mn-ea"/>
              </a:rPr>
              <a:t>总体目标：安全第一，节水节电</a:t>
            </a:r>
            <a:endParaRPr lang="zh-CN" altLang="en-US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人走灯灭（照明、电扇、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空调和实验设备</a:t>
            </a:r>
            <a:r>
              <a:rPr lang="zh-CN" altLang="en-US" sz="2400" dirty="0">
                <a:latin typeface="+mj-ea"/>
                <a:ea typeface="+mj-ea"/>
                <a:cs typeface="+mn-ea"/>
              </a:rPr>
              <a:t>关闭），公共区域保持适度照明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不得不得乱接、乱拉电线，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长期运行设备不得使用插线板</a:t>
            </a:r>
            <a:endParaRPr lang="en-US" altLang="zh-CN" sz="2400" b="1" dirty="0">
              <a:solidFill>
                <a:srgbClr val="FF0000"/>
              </a:solidFill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注意插线板的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使用功率</a:t>
            </a:r>
            <a:r>
              <a:rPr lang="zh-CN" altLang="en-US" sz="2400" dirty="0">
                <a:latin typeface="+mj-ea"/>
                <a:ea typeface="+mj-ea"/>
                <a:cs typeface="+mn-ea"/>
              </a:rPr>
              <a:t>，并且不得串接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插线板必须使用最新国标的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插线板不允许放在地上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060" y="5155871"/>
            <a:ext cx="1691206" cy="152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266" y="5155871"/>
            <a:ext cx="1555861" cy="15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一、水电安全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安全用水用电原则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cs typeface="+mn-ea"/>
              </a:rPr>
              <a:t>总体目标：安全第一，节水节电</a:t>
            </a:r>
            <a:endParaRPr lang="zh-CN" altLang="en-US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严禁出现“长流水”，用完随手关水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水电设施损坏应及时通知实验室老师报修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湿手不得插拔使用电器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插线板、配电箱附近注意用水安全</a:t>
            </a:r>
          </a:p>
        </p:txBody>
      </p:sp>
    </p:spTree>
    <p:extLst>
      <p:ext uri="{BB962C8B-B14F-4D97-AF65-F5344CB8AC3E}">
        <p14:creationId xmlns:p14="http://schemas.microsoft.com/office/powerpoint/2010/main" val="33674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73025" cy="68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166257" y="2351314"/>
            <a:ext cx="5018314" cy="2351315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rgbClr val="9DC3E6"/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化学品安全原则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危化品、易制毒和易制爆化学品不得私自采购，必须通过实验安全处统一采购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所有化学品必须盘点入库，普通化学品单人单锁，危化品、易制毒和易制爆化学品要求双人双锁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化学品应分类存放，氧化剂、还原剂、无机、有机等</a:t>
            </a:r>
            <a:endParaRPr lang="en-US" altLang="zh-CN" sz="2400" dirty="0">
              <a:latin typeface="+mj-ea"/>
              <a:ea typeface="+mj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03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化学品安全原则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化学品领用需登记并更新台账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不得在外囤积私藏危化品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配置试剂不允许放在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饮料瓶</a:t>
            </a:r>
            <a:r>
              <a:rPr lang="zh-CN" altLang="en-US" sz="2400" dirty="0">
                <a:latin typeface="+mj-ea"/>
                <a:ea typeface="+mj-ea"/>
                <a:cs typeface="+mn-ea"/>
              </a:rPr>
              <a:t>中，请用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专用试剂瓶</a:t>
            </a:r>
            <a:r>
              <a:rPr lang="zh-CN" altLang="en-US" sz="2400" dirty="0">
                <a:latin typeface="+mj-ea"/>
                <a:ea typeface="+mj-ea"/>
                <a:cs typeface="+mn-ea"/>
              </a:rPr>
              <a:t>存放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废液分类收集，空试剂瓶按要求回收</a:t>
            </a:r>
            <a:endParaRPr lang="en-US" altLang="zh-CN" sz="2400" dirty="0">
              <a:latin typeface="+mj-ea"/>
              <a:ea typeface="+mj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95" y="5366485"/>
            <a:ext cx="1992988" cy="1123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442" y="5107405"/>
            <a:ext cx="1920442" cy="141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9977" y="5107405"/>
            <a:ext cx="1635305" cy="14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86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配置试剂必须有标签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标签规定：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试剂种类名称（样品名称）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浓度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配置人</a:t>
            </a:r>
            <a:endParaRPr lang="en-US" altLang="zh-CN" sz="2400" dirty="0"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配置时间</a:t>
            </a:r>
            <a:endParaRPr lang="en-US" altLang="zh-CN" sz="2400" dirty="0">
              <a:latin typeface="+mj-ea"/>
              <a:ea typeface="+mj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739" y="4252752"/>
            <a:ext cx="3148543" cy="21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791</Words>
  <Application>Microsoft Office PowerPoint</Application>
  <PresentationFormat>全屏显示(4:3)</PresentationFormat>
  <Paragraphs>135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Adobe 黑体 Std R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 Jian</dc:creator>
  <cp:lastModifiedBy>Administrator</cp:lastModifiedBy>
  <cp:revision>339</cp:revision>
  <dcterms:created xsi:type="dcterms:W3CDTF">2019-07-24T13:15:00Z</dcterms:created>
  <dcterms:modified xsi:type="dcterms:W3CDTF">2025-05-13T08:28:44Z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5DDF7A1B4B7142E899CB02F0324983BF</vt:lpwstr>
  </property>
  <property fmtid="{D5CDD505-2E9C-101B-9397-08002B2CF9AE}" pid="3" name="KSOProductBuildVer">
    <vt:lpwstr>2052-11.1.0.10700</vt:lpwstr>
  </property>
</Properties>
</file>