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2865" r:id="rId2"/>
    <p:sldId id="462" r:id="rId3"/>
    <p:sldId id="2886" r:id="rId4"/>
    <p:sldId id="2895" r:id="rId5"/>
    <p:sldId id="2901" r:id="rId6"/>
    <p:sldId id="2902" r:id="rId7"/>
    <p:sldId id="2899" r:id="rId8"/>
    <p:sldId id="2905" r:id="rId9"/>
    <p:sldId id="2906" r:id="rId10"/>
    <p:sldId id="2900" r:id="rId11"/>
    <p:sldId id="2909" r:id="rId12"/>
    <p:sldId id="2910" r:id="rId13"/>
    <p:sldId id="2911" r:id="rId14"/>
    <p:sldId id="2912" r:id="rId15"/>
    <p:sldId id="2913" r:id="rId16"/>
    <p:sldId id="2914" r:id="rId17"/>
    <p:sldId id="2915" r:id="rId18"/>
    <p:sldId id="2916" r:id="rId19"/>
    <p:sldId id="2917" r:id="rId20"/>
    <p:sldId id="2918" r:id="rId21"/>
    <p:sldId id="2919" r:id="rId22"/>
    <p:sldId id="2920" r:id="rId23"/>
    <p:sldId id="2921" r:id="rId24"/>
    <p:sldId id="2922" r:id="rId25"/>
    <p:sldId id="2923" r:id="rId26"/>
    <p:sldId id="2924" r:id="rId27"/>
    <p:sldId id="2925" r:id="rId28"/>
    <p:sldId id="2926" r:id="rId29"/>
    <p:sldId id="2927" r:id="rId30"/>
    <p:sldId id="2928" r:id="rId31"/>
    <p:sldId id="2929" r:id="rId32"/>
    <p:sldId id="2930" r:id="rId33"/>
    <p:sldId id="2931" r:id="rId34"/>
    <p:sldId id="2932" r:id="rId35"/>
    <p:sldId id="2933" r:id="rId36"/>
    <p:sldId id="2934" r:id="rId37"/>
    <p:sldId id="2935" r:id="rId38"/>
    <p:sldId id="2936" r:id="rId39"/>
    <p:sldId id="2937" r:id="rId40"/>
    <p:sldId id="2938" r:id="rId41"/>
    <p:sldId id="2908" r:id="rId42"/>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 id="2" name="作者" initials="A" lastIdx="0" clrIdx="1"/>
  <p:cmAuthor id="3" name="xu cs" initials="xc" lastIdx="5"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0066FF"/>
    <a:srgbClr val="0000FF"/>
    <a:srgbClr val="CCCCFF"/>
    <a:srgbClr val="FFCCFF"/>
    <a:srgbClr val="FFCCCC"/>
    <a:srgbClr val="FF9966"/>
    <a:srgbClr val="6666FF"/>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59" autoAdjust="0"/>
    <p:restoredTop sz="94660" autoAdjust="0"/>
  </p:normalViewPr>
  <p:slideViewPr>
    <p:cSldViewPr snapToGrid="0" showGuides="1">
      <p:cViewPr varScale="1">
        <p:scale>
          <a:sx n="82" d="100"/>
          <a:sy n="82" d="100"/>
        </p:scale>
        <p:origin x="797" y="91"/>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313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4D170E12-C61D-4CA1-A2B9-92E04A0C4F77}" type="datetimeFigureOut">
              <a:rPr lang="zh-CN" altLang="en-US" smtClean="0"/>
              <a:t>2025/5/14</a:t>
            </a:fld>
            <a:endParaRPr lang="zh-CN" altLang="en-US"/>
          </a:p>
        </p:txBody>
      </p:sp>
      <p:sp>
        <p:nvSpPr>
          <p:cNvPr id="4" name="页脚占位符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6188F98B-B341-461B-B87C-558B2995F076}"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1543" cy="341064"/>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5622798" y="1"/>
            <a:ext cx="4301543" cy="341064"/>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707F14DA-0F4E-4324-A566-D2C4C9CD7C87}" type="datetimeFigureOut">
              <a:rPr lang="zh-CN" altLang="en-US"/>
              <a:t>2025/5/14</a:t>
            </a:fld>
            <a:endParaRPr lang="zh-CN" altLang="en-US"/>
          </a:p>
        </p:txBody>
      </p:sp>
      <p:sp>
        <p:nvSpPr>
          <p:cNvPr id="4" name="幻灯片图像占位符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5622798" y="6456612"/>
            <a:ext cx="4301543" cy="341063"/>
          </a:xfrm>
          <a:prstGeom prst="rect">
            <a:avLst/>
          </a:prstGeom>
        </p:spPr>
        <p:txBody>
          <a:bodyPr vert="horz" wrap="square" lIns="91440" tIns="45720" rIns="91440" bIns="45720" numCol="1" anchor="b" anchorCtr="0" compatLnSpc="1"/>
          <a:lstStyle>
            <a:lvl1pPr algn="r" eaLnBrk="1" hangingPunct="1">
              <a:defRPr sz="1200" noProof="1"/>
            </a:lvl1pPr>
          </a:lstStyle>
          <a:p>
            <a:pPr>
              <a:defRPr/>
            </a:pPr>
            <a:fld id="{659CAFF4-5FDD-47C4-89D7-07451C4ACB42}"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849313"/>
            <a:ext cx="4078288" cy="2293937"/>
          </a:xfrm>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idx="4294967295"/>
          </p:nvPr>
        </p:nvSpPr>
        <p:spPr bwMode="auto">
          <a:xfrm>
            <a:off x="2924175" y="849313"/>
            <a:ext cx="4078288" cy="2293937"/>
          </a:xfrm>
          <a:ln>
            <a:solidFill>
              <a:srgbClr val="000000"/>
            </a:solidFill>
            <a:miter lim="800000"/>
          </a:ln>
        </p:spPr>
      </p:sp>
      <p:sp>
        <p:nvSpPr>
          <p:cNvPr id="717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BEC8993-B247-4209-BB33-CDD11C1CACDC}" type="slidenum">
              <a:rPr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ChangeArrowheads="1" noTextEdit="1"/>
          </p:cNvSpPr>
          <p:nvPr>
            <p:ph type="sldImg" idx="4294967295"/>
          </p:nvPr>
        </p:nvSpPr>
        <p:spPr bwMode="auto">
          <a:xfrm>
            <a:off x="2466975" y="554038"/>
            <a:ext cx="4927600" cy="2771775"/>
          </a:xfrm>
          <a:ln>
            <a:solidFill>
              <a:srgbClr val="000000"/>
            </a:solidFill>
            <a:miter lim="800000"/>
          </a:ln>
        </p:spPr>
      </p:sp>
      <p:sp>
        <p:nvSpPr>
          <p:cNvPr id="921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92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B0830A0-6022-40BC-A2E2-CBBE2B05814A}" type="slidenum">
              <a:rPr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ChangeArrowheads="1" noTextEdit="1"/>
          </p:cNvSpPr>
          <p:nvPr>
            <p:ph type="sldImg" idx="4294967295"/>
          </p:nvPr>
        </p:nvSpPr>
        <p:spPr bwMode="auto">
          <a:xfrm>
            <a:off x="2466975" y="554038"/>
            <a:ext cx="4927600" cy="2771775"/>
          </a:xfrm>
          <a:ln>
            <a:solidFill>
              <a:srgbClr val="000000"/>
            </a:solidFill>
            <a:miter lim="800000"/>
          </a:ln>
        </p:spPr>
      </p:sp>
      <p:sp>
        <p:nvSpPr>
          <p:cNvPr id="921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92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B0830A0-6022-40BC-A2E2-CBBE2B05814A}" type="slidenum">
              <a:rPr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ChangeArrowheads="1" noTextEdit="1"/>
          </p:cNvSpPr>
          <p:nvPr>
            <p:ph type="sldImg" idx="4294967295"/>
          </p:nvPr>
        </p:nvSpPr>
        <p:spPr bwMode="auto">
          <a:xfrm>
            <a:off x="2466975" y="554038"/>
            <a:ext cx="4927600" cy="2771775"/>
          </a:xfrm>
          <a:ln>
            <a:solidFill>
              <a:srgbClr val="000000"/>
            </a:solidFill>
            <a:miter lim="800000"/>
          </a:ln>
        </p:spPr>
      </p:sp>
      <p:sp>
        <p:nvSpPr>
          <p:cNvPr id="921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92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B0830A0-6022-40BC-A2E2-CBBE2B05814A}" type="slidenum">
              <a:rPr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ChangeArrowheads="1" noTextEdit="1"/>
          </p:cNvSpPr>
          <p:nvPr>
            <p:ph type="sldImg" idx="4294967295"/>
          </p:nvPr>
        </p:nvSpPr>
        <p:spPr bwMode="auto">
          <a:xfrm>
            <a:off x="2466975" y="554038"/>
            <a:ext cx="4927600" cy="2771775"/>
          </a:xfrm>
          <a:ln>
            <a:solidFill>
              <a:srgbClr val="000000"/>
            </a:solidFill>
            <a:miter lim="800000"/>
          </a:ln>
        </p:spPr>
      </p:sp>
      <p:sp>
        <p:nvSpPr>
          <p:cNvPr id="921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92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B0830A0-6022-40BC-A2E2-CBBE2B05814A}" type="slidenum">
              <a:rPr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ChangeArrowheads="1" noTextEdit="1"/>
          </p:cNvSpPr>
          <p:nvPr>
            <p:ph type="sldImg" idx="4294967295"/>
          </p:nvPr>
        </p:nvSpPr>
        <p:spPr bwMode="auto">
          <a:xfrm>
            <a:off x="2466975" y="554038"/>
            <a:ext cx="4927600" cy="2771775"/>
          </a:xfrm>
          <a:ln>
            <a:solidFill>
              <a:srgbClr val="000000"/>
            </a:solidFill>
            <a:miter lim="800000"/>
          </a:ln>
        </p:spPr>
      </p:sp>
      <p:sp>
        <p:nvSpPr>
          <p:cNvPr id="921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92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B0830A0-6022-40BC-A2E2-CBBE2B05814A}" type="slidenum">
              <a:rPr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ChangeArrowheads="1" noTextEdit="1"/>
          </p:cNvSpPr>
          <p:nvPr>
            <p:ph type="sldImg" idx="4294967295"/>
          </p:nvPr>
        </p:nvSpPr>
        <p:spPr bwMode="auto">
          <a:xfrm>
            <a:off x="2466975" y="554038"/>
            <a:ext cx="4927600" cy="2771775"/>
          </a:xfrm>
          <a:ln>
            <a:solidFill>
              <a:srgbClr val="000000"/>
            </a:solidFill>
            <a:miter lim="800000"/>
          </a:ln>
        </p:spPr>
      </p:sp>
      <p:sp>
        <p:nvSpPr>
          <p:cNvPr id="921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92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B0830A0-6022-40BC-A2E2-CBBE2B05814A}" type="slidenum">
              <a:rPr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E20B0537-34A6-427F-BC72-F87201C086F4}" type="datetimeFigureOut">
              <a:rPr lang="zh-CN" altLang="en-US" smtClean="0"/>
              <a:t>2025/5/14</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6316726C-17EC-45C3-9C9B-0012DA42389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3DB9F14E-4E3A-438E-B708-4E9C9052C01E}" type="datetimeFigureOut">
              <a:rPr lang="zh-CN" altLang="en-US" smtClean="0"/>
              <a:t>2025/5/14</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7FD4DCD8-F40E-4702-A6C1-63BB04B5FC6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ABDE7109-A95A-4862-9106-534B6C34950A}" type="datetimeFigureOut">
              <a:rPr lang="zh-CN" altLang="en-US" smtClean="0"/>
              <a:t>2025/5/14</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824C899-FF9C-4F48-8DC0-F027EEF4ACD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991F640E-92E4-4BD2-9C32-46D875A7A06D}" type="datetimeFigureOut">
              <a:rPr lang="zh-CN" altLang="en-US"/>
              <a:t>2025/5/14</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a:lstStyle>
            <a:lvl1pPr>
              <a:defRPr/>
            </a:lvl1pPr>
          </a:lstStyle>
          <a:p>
            <a:pPr>
              <a:defRPr/>
            </a:pPr>
            <a:fld id="{F7648F9F-574F-4F0B-87AD-F2F1C44349E2}" type="slidenum">
              <a:rPr lang="zh-CN" altLang="en-US"/>
              <a:t>‹#›</a:t>
            </a:fld>
            <a:endParaRPr lang="zh-CN" alt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第一章节">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629488" y="547387"/>
            <a:ext cx="11060765" cy="424732"/>
          </a:xfrm>
          <a:prstGeom prst="rect">
            <a:avLst/>
          </a:prstGeom>
        </p:spPr>
        <p:txBody>
          <a:bodyPr anchor="ctr">
            <a:spAutoFit/>
          </a:bodyPr>
          <a:lstStyle>
            <a:lvl1pPr marL="0" indent="0" algn="l" defTabSz="685800" rtl="0" eaLnBrk="1" latinLnBrk="0" hangingPunct="1">
              <a:buNone/>
              <a:defRPr lang="zh-CN" altLang="en-US" sz="2400" kern="1200" smtClean="0">
                <a:solidFill>
                  <a:schemeClr val="accent1"/>
                </a:solidFill>
                <a:latin typeface="+mj-ea"/>
                <a:ea typeface="+mj-ea"/>
                <a:cs typeface="+mn-cs"/>
              </a:defRPr>
            </a:lvl1pPr>
            <a:lvl2pPr marL="0" algn="dist" defTabSz="685800" rtl="0" eaLnBrk="1" latinLnBrk="0" hangingPunct="1">
              <a:defRPr lang="zh-CN" altLang="en-US" sz="2400" kern="1200" smtClean="0">
                <a:solidFill>
                  <a:srgbClr val="0E53D0"/>
                </a:solidFill>
                <a:latin typeface="+mj-ea"/>
                <a:ea typeface="+mj-ea"/>
                <a:cs typeface="+mn-cs"/>
              </a:defRPr>
            </a:lvl2pPr>
            <a:lvl3pPr marL="0" algn="dist" defTabSz="685800" rtl="0" eaLnBrk="1" latinLnBrk="0" hangingPunct="1">
              <a:defRPr lang="zh-CN" altLang="en-US" sz="2400" kern="1200" smtClean="0">
                <a:solidFill>
                  <a:srgbClr val="0E53D0"/>
                </a:solidFill>
                <a:latin typeface="+mj-ea"/>
                <a:ea typeface="+mj-ea"/>
                <a:cs typeface="+mn-cs"/>
              </a:defRPr>
            </a:lvl3pPr>
            <a:lvl4pPr marL="0" algn="dist" defTabSz="685800" rtl="0" eaLnBrk="1" latinLnBrk="0" hangingPunct="1">
              <a:defRPr lang="zh-CN" altLang="en-US" sz="2400" kern="1200" smtClean="0">
                <a:solidFill>
                  <a:srgbClr val="0E53D0"/>
                </a:solidFill>
                <a:latin typeface="+mj-ea"/>
                <a:ea typeface="+mj-ea"/>
                <a:cs typeface="+mn-cs"/>
              </a:defRPr>
            </a:lvl4pPr>
            <a:lvl5pPr marL="0" algn="dist" defTabSz="685800" rtl="0" eaLnBrk="1" latinLnBrk="0" hangingPunct="1">
              <a:defRPr lang="zh-CN" altLang="en-US" sz="2400" kern="1200">
                <a:solidFill>
                  <a:srgbClr val="0E53D0"/>
                </a:solidFill>
                <a:latin typeface="+mj-ea"/>
                <a:ea typeface="+mj-ea"/>
                <a:cs typeface="+mn-cs"/>
              </a:defRPr>
            </a:lvl5pPr>
          </a:lstStyle>
          <a:p>
            <a:pPr lvl="0"/>
            <a:r>
              <a:rPr lang="zh-CN" altLang="en-US" noProof="1"/>
              <a:t>单击此处编辑母版文本样式</a:t>
            </a:r>
          </a:p>
        </p:txBody>
      </p:sp>
      <p:sp>
        <p:nvSpPr>
          <p:cNvPr id="4" name="灯片编号占位符 5"/>
          <p:cNvSpPr>
            <a:spLocks noGrp="1"/>
          </p:cNvSpPr>
          <p:nvPr>
            <p:ph type="sldNum" sz="quarter" idx="14"/>
          </p:nvPr>
        </p:nvSpPr>
        <p:spPr>
          <a:xfrm>
            <a:off x="10761137" y="6369055"/>
            <a:ext cx="1183217" cy="352425"/>
          </a:xfrm>
        </p:spPr>
        <p:txBody>
          <a:bodyPr anchor="t"/>
          <a:lstStyle>
            <a:lvl1pPr>
              <a:defRPr>
                <a:solidFill>
                  <a:srgbClr val="262626"/>
                </a:solidFill>
              </a:defRPr>
            </a:lvl1pPr>
          </a:lstStyle>
          <a:p>
            <a:pPr>
              <a:defRPr/>
            </a:pPr>
            <a:fld id="{38A40C52-78B5-480C-BBD4-2CE069BBD066}" type="slidenum">
              <a:rPr lang="zh-CN" altLang="en-US"/>
              <a:t>‹#›</a:t>
            </a:fld>
            <a:endParaRPr lang="zh-CN" altLang="en-US"/>
          </a:p>
        </p:txBody>
      </p:sp>
      <p:sp>
        <p:nvSpPr>
          <p:cNvPr id="5" name="日期占位符 1"/>
          <p:cNvSpPr>
            <a:spLocks noGrp="1"/>
          </p:cNvSpPr>
          <p:nvPr>
            <p:ph type="dt" sz="half" idx="15"/>
          </p:nvPr>
        </p:nvSpPr>
        <p:spPr/>
        <p:txBody>
          <a:bodyPr/>
          <a:lstStyle>
            <a:lvl1pPr>
              <a:defRPr/>
            </a:lvl1pPr>
          </a:lstStyle>
          <a:p>
            <a:pPr>
              <a:defRPr/>
            </a:pPr>
            <a:fld id="{162D2A4C-EFC0-4F15-B92F-4BAABD18A803}" type="datetimeFigureOut">
              <a:rPr lang="zh-CN" altLang="en-US"/>
              <a:t>2025/5/14</a:t>
            </a:fld>
            <a:endParaRPr lang="zh-CN" altLang="en-US"/>
          </a:p>
        </p:txBody>
      </p:sp>
      <p:sp>
        <p:nvSpPr>
          <p:cNvPr id="6" name="页脚占位符 3"/>
          <p:cNvSpPr>
            <a:spLocks noGrp="1"/>
          </p:cNvSpPr>
          <p:nvPr>
            <p:ph type="ftr" sz="quarter" idx="16"/>
          </p:nvPr>
        </p:nvSpPr>
        <p:spPr/>
        <p:txBody>
          <a:bodyPr/>
          <a:lstStyle>
            <a:lvl1pPr>
              <a:defRPr/>
            </a:lvl1pPr>
          </a:lstStyle>
          <a:p>
            <a:pPr>
              <a:defRPr/>
            </a:pPr>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A9C9D9CD-AF85-4DAB-AA03-356B9E9FD3DC}" type="datetimeFigureOut">
              <a:rPr lang="zh-CN" altLang="en-US" smtClean="0"/>
              <a:t>2025/5/14</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8B922F7-61A4-4265-9937-2F97BE7A15AE}"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E9ADCECD-D194-475E-8976-E50C20F970E3}" type="datetimeFigureOut">
              <a:rPr lang="zh-CN" altLang="en-US" smtClean="0"/>
              <a:t>2025/5/14</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DE75759E-ECAF-4D87-8D46-8C31A0491D5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fld id="{22492726-6EB3-4F44-92E4-1868596D5537}" type="datetimeFigureOut">
              <a:rPr lang="zh-CN" altLang="en-US" smtClean="0"/>
              <a:t>2025/5/14</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116B9EE4-54DD-4594-868F-F440A47AE84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30E85E14-489B-405C-ADEF-CD4BC8C4B8D6}" type="datetimeFigureOut">
              <a:rPr lang="zh-CN" altLang="en-US" smtClean="0"/>
              <a:t>2025/5/14</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9A99CD7F-1949-4429-9B3A-C82BAD84B78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CB05BE21-DBFE-4AE7-A6E7-41E543B009DD}" type="datetimeFigureOut">
              <a:rPr lang="zh-CN" altLang="en-US" smtClean="0"/>
              <a:t>2025/5/14</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CF06B2D8-F402-44D2-BE06-417439F2B2E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3681F0D-DD6D-4813-A8FA-073889A4E97C}" type="datetimeFigureOut">
              <a:rPr lang="zh-CN" altLang="en-US" smtClean="0"/>
              <a:t>2025/5/14</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6E80FDE3-5DFD-41C9-8A53-B1D2241138B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F595F8C2-F474-4250-A64E-85A463773E93}" type="datetimeFigureOut">
              <a:rPr lang="zh-CN" altLang="en-US" smtClean="0"/>
              <a:t>2025/5/14</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63728B77-7E38-454E-839E-5966818AC20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3B4DAA84-3E48-45A5-888A-1D1C2FF20A9B}" type="datetimeFigureOut">
              <a:rPr lang="zh-CN" altLang="en-US" smtClean="0"/>
              <a:t>2025/5/14</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57839400-A156-44AF-8CEF-FF3D2F4D743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BDE7109-A95A-4862-9106-534B6C34950A}" type="datetimeFigureOut">
              <a:rPr lang="zh-CN" altLang="en-US" smtClean="0"/>
              <a:t>2025/5/14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824C899-FF9C-4F48-8DC0-F027EEF4ACD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71669"/>
            <a:ext cx="12192000" cy="3327842"/>
            <a:chOff x="0" y="-148"/>
            <a:chExt cx="14401" cy="3210"/>
          </a:xfrm>
        </p:grpSpPr>
        <p:pic>
          <p:nvPicPr>
            <p:cNvPr id="4" name="图片 3" descr="timg"/>
            <p:cNvPicPr>
              <a:picLocks noChangeAspect="1"/>
            </p:cNvPicPr>
            <p:nvPr/>
          </p:nvPicPr>
          <p:blipFill>
            <a:blip r:embed="rId3" cstate="print"/>
            <a:srcRect r="-87"/>
            <a:stretch>
              <a:fillRect/>
            </a:stretch>
          </p:blipFill>
          <p:spPr>
            <a:xfrm>
              <a:off x="0" y="-148"/>
              <a:ext cx="14401" cy="3210"/>
            </a:xfrm>
            <a:prstGeom prst="rect">
              <a:avLst/>
            </a:prstGeom>
          </p:spPr>
        </p:pic>
        <p:sp>
          <p:nvSpPr>
            <p:cNvPr id="6" name="矩形 5"/>
            <p:cNvSpPr/>
            <p:nvPr/>
          </p:nvSpPr>
          <p:spPr>
            <a:xfrm>
              <a:off x="0" y="-148"/>
              <a:ext cx="14401" cy="3209"/>
            </a:xfrm>
            <a:prstGeom prst="rect">
              <a:avLst/>
            </a:prstGeom>
            <a:gradFill>
              <a:gsLst>
                <a:gs pos="22000">
                  <a:srgbClr val="FFFFFF">
                    <a:alpha val="90000"/>
                  </a:srgbClr>
                </a:gs>
                <a:gs pos="0">
                  <a:schemeClr val="bg1">
                    <a:alpha val="100000"/>
                  </a:schemeClr>
                </a:gs>
                <a:gs pos="100000">
                  <a:schemeClr val="bg1">
                    <a:alpha val="44000"/>
                  </a:schemeClr>
                </a:gs>
              </a:gsLst>
              <a:lin ang="5400000" scaled="0"/>
            </a:gradFill>
            <a:ln w="9525" cap="flat" cmpd="sng" algn="ctr">
              <a:noFill/>
              <a:prstDash val="solid"/>
              <a:round/>
              <a:headEnd type="none" w="med" len="med"/>
              <a:tailEnd type="none" w="med" len="med"/>
            </a:ln>
          </p:spPr>
          <p:txBody>
            <a:bodyPr vert="horz" wrap="square" lIns="68591" tIns="34295" rIns="68591" bIns="34295" numCol="1" anchor="ctr" anchorCtr="0" compatLnSpc="1"/>
            <a:lstStyle/>
            <a:p>
              <a:pPr eaLnBrk="1" hangingPunct="1"/>
              <a:endParaRPr lang="zh-CN" altLang="en-US" sz="1350">
                <a:latin typeface="Arial" panose="020B0604020202020204" pitchFamily="34" charset="0"/>
              </a:endParaRPr>
            </a:p>
          </p:txBody>
        </p:sp>
      </p:grpSp>
      <p:grpSp>
        <p:nvGrpSpPr>
          <p:cNvPr id="2" name="组合 1"/>
          <p:cNvGrpSpPr/>
          <p:nvPr/>
        </p:nvGrpSpPr>
        <p:grpSpPr>
          <a:xfrm>
            <a:off x="0" y="2676949"/>
            <a:ext cx="12192000" cy="2081644"/>
            <a:chOff x="88" y="1612"/>
            <a:chExt cx="14427" cy="3784"/>
          </a:xfrm>
        </p:grpSpPr>
        <p:sp>
          <p:nvSpPr>
            <p:cNvPr id="28" name="矩形 27"/>
            <p:cNvSpPr/>
            <p:nvPr/>
          </p:nvSpPr>
          <p:spPr>
            <a:xfrm>
              <a:off x="88" y="1612"/>
              <a:ext cx="14427" cy="3784"/>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lIns="57360" tIns="28679" rIns="57360" bIns="28679" anchor="ctr"/>
            <a:lstStyle/>
            <a:p>
              <a:pPr algn="ctr" fontAlgn="base">
                <a:spcBef>
                  <a:spcPct val="0"/>
                </a:spcBef>
                <a:spcAft>
                  <a:spcPct val="0"/>
                </a:spcAft>
                <a:defRPr/>
              </a:pPr>
              <a:endParaRPr lang="en-US" altLang="zh-CN" sz="100" spc="600" noProof="1">
                <a:solidFill>
                  <a:srgbClr val="FFFFFF"/>
                </a:solidFill>
                <a:latin typeface="黑体" panose="02010609060101010101" pitchFamily="49" charset="-122"/>
                <a:cs typeface="Arial" panose="020B0604020202020204" pitchFamily="34" charset="0"/>
              </a:endParaRPr>
            </a:p>
          </p:txBody>
        </p:sp>
        <p:sp>
          <p:nvSpPr>
            <p:cNvPr id="19458" name="矩形 3"/>
            <p:cNvSpPr/>
            <p:nvPr/>
          </p:nvSpPr>
          <p:spPr>
            <a:xfrm>
              <a:off x="170" y="2833"/>
              <a:ext cx="14262" cy="1681"/>
            </a:xfrm>
            <a:prstGeom prst="rect">
              <a:avLst/>
            </a:prstGeom>
            <a:noFill/>
            <a:ln w="9525">
              <a:noFill/>
            </a:ln>
          </p:spPr>
          <p:txBody>
            <a:bodyPr wrap="square" anchor="t">
              <a:spAutoFit/>
            </a:bodyPr>
            <a:lstStyle/>
            <a:p>
              <a:pPr algn="ctr" fontAlgn="auto">
                <a:lnSpc>
                  <a:spcPts val="6500"/>
                </a:lnSpc>
              </a:pPr>
              <a:r>
                <a:rPr lang="zh-CN" altLang="en-US" sz="6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力学实验室安全培训</a:t>
              </a:r>
              <a:endParaRPr lang="en-US" altLang="zh-CN" sz="6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pic>
        <p:nvPicPr>
          <p:cNvPr id="3" name="图片 2" descr="校徽校名"/>
          <p:cNvPicPr>
            <a:picLocks noChangeAspect="1"/>
          </p:cNvPicPr>
          <p:nvPr/>
        </p:nvPicPr>
        <p:blipFill>
          <a:blip r:embed="rId4"/>
          <a:stretch>
            <a:fillRect/>
          </a:stretch>
        </p:blipFill>
        <p:spPr>
          <a:xfrm>
            <a:off x="261338" y="105475"/>
            <a:ext cx="3001640" cy="562430"/>
          </a:xfrm>
          <a:prstGeom prst="rect">
            <a:avLst/>
          </a:prstGeom>
        </p:spPr>
      </p:pic>
      <p:cxnSp>
        <p:nvCxnSpPr>
          <p:cNvPr id="15" name="直接连接符 14"/>
          <p:cNvCxnSpPr/>
          <p:nvPr/>
        </p:nvCxnSpPr>
        <p:spPr>
          <a:xfrm>
            <a:off x="3262978" y="6022256"/>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538873" y="6022256"/>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文本占位符 5"/>
          <p:cNvSpPr>
            <a:spLocks noGrp="1"/>
          </p:cNvSpPr>
          <p:nvPr/>
        </p:nvSpPr>
        <p:spPr>
          <a:xfrm>
            <a:off x="5271868" y="5821919"/>
            <a:ext cx="2115820" cy="400685"/>
          </a:xfrm>
          <a:prstGeom prst="rect">
            <a:avLst/>
          </a:prstGeom>
        </p:spPr>
        <p:txBody>
          <a:bodyPr vert="horz" lIns="76199" tIns="38099" rIns="76199" bIns="38099" rtlCol="0">
            <a:noAutofit/>
          </a:bodyPr>
          <a:lstStyle>
            <a:lvl1pPr marL="0" indent="0" algn="l" defTabSz="914400" rtl="0" eaLnBrk="1" latinLnBrk="0" hangingPunct="1">
              <a:lnSpc>
                <a:spcPct val="120000"/>
              </a:lnSpc>
              <a:spcBef>
                <a:spcPts val="1000"/>
              </a:spcBef>
              <a:buFont typeface="Arial" panose="020B0604020202020204" pitchFamily="34" charset="0"/>
              <a:buNone/>
              <a:defRPr kumimoji="0" lang="zh-CN" altLang="en-US" sz="1600" b="0" i="0" u="none" strike="noStrike" kern="1200" cap="none" spc="120" normalizeH="0" baseline="0" dirty="0">
                <a:ln>
                  <a:noFill/>
                </a:ln>
                <a:solidFill>
                  <a:srgbClr val="262626"/>
                </a:solidFill>
                <a:effectLst/>
                <a:uLnTx/>
                <a:uFillTx/>
                <a:latin typeface="+mn-ea"/>
                <a:ea typeface="+mn-ea"/>
                <a:cs typeface="+mn-cs"/>
              </a:defRPr>
            </a:lvl1pPr>
            <a:lvl2pPr marL="342900" indent="0" algn="l" defTabSz="914400" rtl="0" eaLnBrk="1" latinLnBrk="0" hangingPunct="1">
              <a:lnSpc>
                <a:spcPct val="120000"/>
              </a:lnSpc>
              <a:spcBef>
                <a:spcPts val="500"/>
              </a:spcBef>
              <a:buFont typeface="Arial" panose="020B0604020202020204" pitchFamily="34" charset="0"/>
              <a:buNone/>
              <a:defRPr sz="2400" kern="1200" spc="12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20" baseline="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2025</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年</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grpSp>
        <p:nvGrpSpPr>
          <p:cNvPr id="8" name="组合 8"/>
          <p:cNvGrpSpPr/>
          <p:nvPr/>
        </p:nvGrpSpPr>
        <p:grpSpPr>
          <a:xfrm>
            <a:off x="0" y="6629403"/>
            <a:ext cx="12192000" cy="228599"/>
            <a:chOff x="-79" y="7813"/>
            <a:chExt cx="14628" cy="370"/>
          </a:xfrm>
        </p:grpSpPr>
        <p:sp>
          <p:nvSpPr>
            <p:cNvPr id="1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350">
                <a:latin typeface="Arial" panose="020B0604020202020204" pitchFamily="34" charset="0"/>
              </a:endParaRPr>
            </a:p>
          </p:txBody>
        </p:sp>
        <p:sp>
          <p:nvSpPr>
            <p:cNvPr id="1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350">
                <a:latin typeface="Arial" panose="020B0604020202020204" pitchFamily="34" charset="0"/>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0" y="708030"/>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0" y="784225"/>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sp>
        <p:nvSpPr>
          <p:cNvPr id="10" name="矩形 12"/>
          <p:cNvSpPr>
            <a:spLocks noChangeArrowheads="1"/>
          </p:cNvSpPr>
          <p:nvPr/>
        </p:nvSpPr>
        <p:spPr bwMode="auto">
          <a:xfrm>
            <a:off x="423333" y="885766"/>
            <a:ext cx="11446933" cy="5437247"/>
          </a:xfrm>
          <a:prstGeom prst="rect">
            <a:avLst/>
          </a:prstGeom>
          <a:noFill/>
          <a:ln>
            <a:noFill/>
          </a:ln>
        </p:spPr>
        <p:txBody>
          <a:bodyPr/>
          <a:lstStyle/>
          <a:p>
            <a:pPr algn="just">
              <a:spcBef>
                <a:spcPts val="1200"/>
              </a:spcBef>
              <a:defRPr/>
            </a:pPr>
            <a:endParaRPr lang="en-US" altLang="zh-CN" sz="2400" b="1" dirty="0">
              <a:latin typeface="Times New Roman" panose="02020603050405020304" pitchFamily="18" charset="0"/>
              <a:ea typeface="楷体" panose="02010609060101010101" pitchFamily="49" charset="-122"/>
            </a:endParaRPr>
          </a:p>
        </p:txBody>
      </p:sp>
      <p:sp>
        <p:nvSpPr>
          <p:cNvPr id="2" name="TextBox 59"/>
          <p:cNvSpPr>
            <a:spLocks noChangeArrowheads="1"/>
          </p:cNvSpPr>
          <p:nvPr/>
        </p:nvSpPr>
        <p:spPr bwMode="auto">
          <a:xfrm flipH="1">
            <a:off x="0" y="269"/>
            <a:ext cx="12192000" cy="70675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四、安全须知与应急处置</a:t>
            </a:r>
          </a:p>
        </p:txBody>
      </p:sp>
      <p:sp>
        <p:nvSpPr>
          <p:cNvPr id="4" name="文本占位符 3"/>
          <p:cNvSpPr>
            <a:spLocks noGrp="1"/>
          </p:cNvSpPr>
          <p:nvPr>
            <p:ph type="body" idx="1"/>
          </p:nvPr>
        </p:nvSpPr>
        <p:spPr>
          <a:xfrm>
            <a:off x="585470" y="666750"/>
            <a:ext cx="11005185" cy="5657215"/>
          </a:xfrm>
        </p:spPr>
        <p:txBody>
          <a:bodyPr>
            <a:normAutofit/>
          </a:bodyPr>
          <a:lstStyle/>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r>
              <a:rPr lang="zh-CN" altLang="en-US" sz="4400" b="1" dirty="0">
                <a:solidFill>
                  <a:srgbClr val="3333FF"/>
                </a:solidFill>
                <a:latin typeface="楷体" panose="02010609060101010101" pitchFamily="49" charset="-122"/>
                <a:ea typeface="楷体" panose="02010609060101010101" pitchFamily="49" charset="-122"/>
              </a:rPr>
              <a:t>合肥工业大学</a:t>
            </a:r>
            <a:endParaRPr lang="en-US" altLang="zh-CN" sz="4400" b="1" dirty="0">
              <a:solidFill>
                <a:srgbClr val="3333FF"/>
              </a:solidFill>
              <a:latin typeface="楷体" panose="02010609060101010101" pitchFamily="49" charset="-122"/>
              <a:ea typeface="楷体" panose="02010609060101010101" pitchFamily="49" charset="-122"/>
            </a:endParaRPr>
          </a:p>
          <a:p>
            <a:pPr algn="ctr"/>
            <a:r>
              <a:rPr lang="zh-CN" altLang="en-US" sz="4400" b="1" dirty="0">
                <a:solidFill>
                  <a:srgbClr val="3333FF"/>
                </a:solidFill>
                <a:latin typeface="楷体" panose="02010609060101010101" pitchFamily="49" charset="-122"/>
                <a:ea typeface="楷体" panose="02010609060101010101" pitchFamily="49" charset="-122"/>
              </a:rPr>
              <a:t>实验室安全责任追究暂行规</a:t>
            </a:r>
            <a:r>
              <a:rPr lang="zh-CN" altLang="en-US" sz="4400" b="1" spc="5" dirty="0">
                <a:solidFill>
                  <a:srgbClr val="3333FF"/>
                </a:solidFill>
                <a:latin typeface="楷体" panose="02010609060101010101" pitchFamily="49" charset="-122"/>
                <a:ea typeface="楷体" panose="02010609060101010101" pitchFamily="49" charset="-122"/>
              </a:rPr>
              <a:t>定</a:t>
            </a:r>
            <a:endParaRPr lang="zh-CN" altLang="en-US" sz="4400" b="1" dirty="0">
              <a:solidFill>
                <a:srgbClr val="3333FF"/>
              </a:solidFill>
              <a:latin typeface="楷体" panose="02010609060101010101" pitchFamily="49" charset="-122"/>
              <a:ea typeface="楷体" panose="02010609060101010101" pitchFamily="49"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3228" y="736201"/>
            <a:ext cx="5293544"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386576" y="2292096"/>
            <a:ext cx="5443728" cy="2668016"/>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497320" y="2305887"/>
            <a:ext cx="5120639" cy="247840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1、在实验室内吸烟、饮</a:t>
            </a:r>
            <a:r>
              <a:rPr sz="2665" spc="-15" dirty="0">
                <a:latin typeface="微软雅黑" panose="020B0503020204020204" pitchFamily="34" charset="-122"/>
                <a:cs typeface="微软雅黑" panose="020B0503020204020204" pitchFamily="34" charset="-122"/>
              </a:rPr>
              <a:t>食</a:t>
            </a:r>
            <a:r>
              <a:rPr sz="2665" dirty="0">
                <a:latin typeface="微软雅黑" panose="020B0503020204020204" pitchFamily="34" charset="-122"/>
                <a:cs typeface="微软雅黑" panose="020B0503020204020204" pitchFamily="34" charset="-122"/>
              </a:rPr>
              <a:t>；在实 验室内（包括冰箱中）</a:t>
            </a:r>
            <a:r>
              <a:rPr sz="2665" spc="-15" dirty="0">
                <a:latin typeface="微软雅黑" panose="020B0503020204020204" pitchFamily="34" charset="-122"/>
                <a:cs typeface="微软雅黑" panose="020B0503020204020204" pitchFamily="34" charset="-122"/>
              </a:rPr>
              <a:t>存</a:t>
            </a:r>
            <a:r>
              <a:rPr sz="2665" dirty="0">
                <a:latin typeface="微软雅黑" panose="020B0503020204020204" pitchFamily="34" charset="-122"/>
                <a:cs typeface="微软雅黑" panose="020B0503020204020204" pitchFamily="34" charset="-122"/>
              </a:rPr>
              <a:t>放食</a:t>
            </a:r>
            <a:r>
              <a:rPr sz="2665" spc="-15" dirty="0">
                <a:latin typeface="微软雅黑" panose="020B0503020204020204" pitchFamily="34" charset="-122"/>
                <a:cs typeface="微软雅黑" panose="020B0503020204020204" pitchFamily="34" charset="-122"/>
              </a:rPr>
              <a:t>品</a:t>
            </a:r>
            <a:r>
              <a:rPr sz="2665" dirty="0">
                <a:latin typeface="微软雅黑" panose="020B0503020204020204" pitchFamily="34" charset="-122"/>
                <a:cs typeface="微软雅黑" panose="020B0503020204020204" pitchFamily="34" charset="-122"/>
              </a:rPr>
              <a:t>、 饮料等</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26408" y="685872"/>
            <a:ext cx="5272175"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67360" y="2220976"/>
            <a:ext cx="5443728" cy="238556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2398403"/>
            <a:ext cx="4987713" cy="186245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a:t>
            </a:r>
            <a:r>
              <a:rPr sz="2665" spc="-5" dirty="0">
                <a:solidFill>
                  <a:srgbClr val="FF0000"/>
                </a:solidFill>
                <a:latin typeface="微软雅黑" panose="020B0503020204020204" pitchFamily="34" charset="-122"/>
                <a:cs typeface="微软雅黑" panose="020B0503020204020204" pitchFamily="34" charset="-122"/>
              </a:rPr>
              <a:t>级</a:t>
            </a:r>
            <a:r>
              <a:rPr sz="266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2、</a:t>
            </a:r>
            <a:r>
              <a:rPr sz="2665" spc="-5" dirty="0">
                <a:latin typeface="微软雅黑" panose="020B0503020204020204" pitchFamily="34" charset="-122"/>
                <a:cs typeface="微软雅黑" panose="020B0503020204020204" pitchFamily="34" charset="-122"/>
              </a:rPr>
              <a:t>未</a:t>
            </a:r>
            <a:r>
              <a:rPr sz="2665" dirty="0">
                <a:latin typeface="微软雅黑" panose="020B0503020204020204" pitchFamily="34" charset="-122"/>
                <a:cs typeface="微软雅黑" panose="020B0503020204020204" pitchFamily="34" charset="-122"/>
              </a:rPr>
              <a:t>取得准入资格进入</a:t>
            </a:r>
            <a:r>
              <a:rPr sz="2665" spc="-10" dirty="0">
                <a:latin typeface="微软雅黑" panose="020B0503020204020204" pitchFamily="34" charset="-122"/>
                <a:cs typeface="微软雅黑" panose="020B0503020204020204" pitchFamily="34" charset="-122"/>
              </a:rPr>
              <a:t>实</a:t>
            </a:r>
            <a:r>
              <a:rPr sz="2665" dirty="0">
                <a:latin typeface="微软雅黑" panose="020B0503020204020204" pitchFamily="34" charset="-122"/>
                <a:cs typeface="微软雅黑" panose="020B0503020204020204" pitchFamily="34" charset="-122"/>
              </a:rPr>
              <a:t>验室开 展实验活动</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79196" y="685872"/>
            <a:ext cx="5272175"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4981787" cy="175831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3、在实验室内进行实验</a:t>
            </a:r>
            <a:r>
              <a:rPr sz="2665" spc="-15" dirty="0">
                <a:latin typeface="微软雅黑" panose="020B0503020204020204" pitchFamily="34" charset="-122"/>
                <a:cs typeface="微软雅黑" panose="020B0503020204020204" pitchFamily="34" charset="-122"/>
              </a:rPr>
              <a:t>的</a:t>
            </a:r>
            <a:r>
              <a:rPr sz="2665" dirty="0">
                <a:latin typeface="微软雅黑" panose="020B0503020204020204" pitchFamily="34" charset="-122"/>
                <a:cs typeface="微软雅黑" panose="020B0503020204020204" pitchFamily="34" charset="-122"/>
              </a:rPr>
              <a:t>人员未</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穿戴工作服或必要的防</a:t>
            </a:r>
            <a:r>
              <a:rPr sz="2665" spc="-10" dirty="0">
                <a:latin typeface="微软雅黑" panose="020B0503020204020204" pitchFamily="34" charset="-122"/>
                <a:cs typeface="微软雅黑" panose="020B0503020204020204" pitchFamily="34" charset="-122"/>
              </a:rPr>
              <a:t>护</a:t>
            </a:r>
            <a:r>
              <a:rPr sz="2665" dirty="0">
                <a:latin typeface="微软雅黑" panose="020B0503020204020204" pitchFamily="34" charset="-122"/>
                <a:cs typeface="微软雅黑" panose="020B0503020204020204" pitchFamily="34" charset="-122"/>
              </a:rPr>
              <a:t>用具</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46720" y="787469"/>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67360" y="2220976"/>
            <a:ext cx="5443728" cy="238556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2398403"/>
            <a:ext cx="4985172" cy="186245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a:t>
            </a:r>
            <a:r>
              <a:rPr sz="2665" spc="-5" dirty="0">
                <a:solidFill>
                  <a:srgbClr val="FF0000"/>
                </a:solidFill>
                <a:latin typeface="微软雅黑" panose="020B0503020204020204" pitchFamily="34" charset="-122"/>
                <a:cs typeface="微软雅黑" panose="020B0503020204020204" pitchFamily="34" charset="-122"/>
              </a:rPr>
              <a:t>四</a:t>
            </a:r>
            <a:r>
              <a:rPr sz="2665" dirty="0">
                <a:solidFill>
                  <a:srgbClr val="FF0000"/>
                </a:solidFill>
                <a:latin typeface="微软雅黑" panose="020B0503020204020204" pitchFamily="34" charset="-122"/>
                <a:cs typeface="微软雅黑" panose="020B0503020204020204" pitchFamily="34" charset="-122"/>
              </a:rPr>
              <a:t>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4、实验</a:t>
            </a:r>
            <a:r>
              <a:rPr sz="2665" spc="-5" dirty="0">
                <a:latin typeface="微软雅黑" panose="020B0503020204020204" pitchFamily="34" charset="-122"/>
                <a:cs typeface="微软雅黑" panose="020B0503020204020204" pitchFamily="34" charset="-122"/>
              </a:rPr>
              <a:t>室</a:t>
            </a:r>
            <a:r>
              <a:rPr sz="2665" dirty="0">
                <a:latin typeface="微软雅黑" panose="020B0503020204020204" pitchFamily="34" charset="-122"/>
                <a:cs typeface="微软雅黑" panose="020B0503020204020204" pitchFamily="34" charset="-122"/>
              </a:rPr>
              <a:t>内私</a:t>
            </a:r>
            <a:r>
              <a:rPr sz="2665" spc="5" dirty="0">
                <a:latin typeface="微软雅黑" panose="020B0503020204020204" pitchFamily="34" charset="-122"/>
                <a:cs typeface="微软雅黑" panose="020B0503020204020204" pitchFamily="34" charset="-122"/>
              </a:rPr>
              <a:t>拉</a:t>
            </a:r>
            <a:r>
              <a:rPr sz="2665" dirty="0">
                <a:latin typeface="微软雅黑" panose="020B0503020204020204" pitchFamily="34" charset="-122"/>
                <a:cs typeface="微软雅黑" panose="020B0503020204020204" pitchFamily="34" charset="-122"/>
              </a:rPr>
              <a:t>电线</a:t>
            </a:r>
            <a:r>
              <a:rPr sz="2665" spc="5" dirty="0">
                <a:latin typeface="微软雅黑" panose="020B0503020204020204" pitchFamily="34" charset="-122"/>
                <a:cs typeface="微软雅黑" panose="020B0503020204020204" pitchFamily="34" charset="-122"/>
              </a:rPr>
              <a:t>，</a:t>
            </a:r>
            <a:r>
              <a:rPr sz="2665" spc="-10" dirty="0">
                <a:latin typeface="微软雅黑" panose="020B0503020204020204" pitchFamily="34" charset="-122"/>
                <a:cs typeface="微软雅黑" panose="020B0503020204020204" pitchFamily="34" charset="-122"/>
              </a:rPr>
              <a:t>超</a:t>
            </a:r>
            <a:r>
              <a:rPr sz="2665" dirty="0">
                <a:latin typeface="微软雅黑" panose="020B0503020204020204" pitchFamily="34" charset="-122"/>
                <a:cs typeface="微软雅黑" panose="020B0503020204020204" pitchFamily="34" charset="-122"/>
              </a:rPr>
              <a:t>负荷使 用插座，串接插线板</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58083" y="787469"/>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4982633" cy="175831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5、实验人员离开实验室</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未根据</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要求及时关闭水、电、</a:t>
            </a:r>
            <a:r>
              <a:rPr sz="2665" spc="-10" dirty="0">
                <a:latin typeface="微软雅黑" panose="020B0503020204020204" pitchFamily="34" charset="-122"/>
                <a:cs typeface="微软雅黑" panose="020B0503020204020204" pitchFamily="34" charset="-122"/>
              </a:rPr>
              <a:t>门</a:t>
            </a:r>
            <a:r>
              <a:rPr sz="2665" dirty="0">
                <a:latin typeface="微软雅黑" panose="020B0503020204020204" pitchFamily="34" charset="-122"/>
                <a:cs typeface="微软雅黑" panose="020B0503020204020204" pitchFamily="34" charset="-122"/>
              </a:rPr>
              <a:t>窗等</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97597" y="685872"/>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59232" y="2225039"/>
            <a:ext cx="5443728" cy="2627376"/>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68688" y="2218849"/>
            <a:ext cx="5120639" cy="2426970"/>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a:t>
            </a:r>
            <a:r>
              <a:rPr sz="2665" spc="5" dirty="0">
                <a:solidFill>
                  <a:srgbClr val="FF0000"/>
                </a:solidFill>
                <a:latin typeface="微软雅黑" panose="020B0503020204020204" pitchFamily="34" charset="-122"/>
                <a:cs typeface="微软雅黑" panose="020B0503020204020204" pitchFamily="34" charset="-122"/>
              </a:rPr>
              <a:t>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6、未</a:t>
            </a:r>
            <a:r>
              <a:rPr sz="2665" spc="-5" dirty="0">
                <a:latin typeface="微软雅黑" panose="020B0503020204020204" pitchFamily="34" charset="-122"/>
                <a:cs typeface="微软雅黑" panose="020B0503020204020204" pitchFamily="34" charset="-122"/>
              </a:rPr>
              <a:t>经</a:t>
            </a:r>
            <a:r>
              <a:rPr sz="2665" dirty="0">
                <a:latin typeface="微软雅黑" panose="020B0503020204020204" pitchFamily="34" charset="-122"/>
                <a:cs typeface="微软雅黑" panose="020B0503020204020204" pitchFamily="34" charset="-122"/>
              </a:rPr>
              <a:t>管理部门允许，</a:t>
            </a:r>
            <a:r>
              <a:rPr sz="2665" spc="-15" dirty="0">
                <a:latin typeface="微软雅黑" panose="020B0503020204020204" pitchFamily="34" charset="-122"/>
                <a:cs typeface="微软雅黑" panose="020B0503020204020204" pitchFamily="34" charset="-122"/>
              </a:rPr>
              <a:t>实</a:t>
            </a:r>
            <a:r>
              <a:rPr sz="2665" dirty="0">
                <a:latin typeface="微软雅黑" panose="020B0503020204020204" pitchFamily="34" charset="-122"/>
                <a:cs typeface="微软雅黑" panose="020B0503020204020204" pitchFamily="34" charset="-122"/>
              </a:rPr>
              <a:t>验室内</a:t>
            </a:r>
            <a:endParaRPr sz="2665">
              <a:latin typeface="微软雅黑" panose="020B0503020204020204" pitchFamily="34" charset="-122"/>
              <a:cs typeface="微软雅黑" panose="020B0503020204020204" pitchFamily="34" charset="-122"/>
            </a:endParaRPr>
          </a:p>
          <a:p>
            <a:pPr marL="12700" marR="5080">
              <a:lnSpc>
                <a:spcPct val="150000"/>
              </a:lnSpc>
              <a:spcBef>
                <a:spcPts val="5"/>
              </a:spcBef>
            </a:pPr>
            <a:r>
              <a:rPr sz="2665" dirty="0">
                <a:latin typeface="微软雅黑" panose="020B0503020204020204" pitchFamily="34" charset="-122"/>
                <a:cs typeface="微软雅黑" panose="020B0503020204020204" pitchFamily="34" charset="-122"/>
              </a:rPr>
              <a:t>使用电阻炉、太阳灶、</a:t>
            </a:r>
            <a:r>
              <a:rPr sz="2665" spc="-15" dirty="0">
                <a:latin typeface="微软雅黑" panose="020B0503020204020204" pitchFamily="34" charset="-122"/>
                <a:cs typeface="微软雅黑" panose="020B0503020204020204" pitchFamily="34" charset="-122"/>
              </a:rPr>
              <a:t>电</a:t>
            </a:r>
            <a:r>
              <a:rPr sz="2665" dirty="0">
                <a:latin typeface="微软雅黑" panose="020B0503020204020204" pitchFamily="34" charset="-122"/>
                <a:cs typeface="微软雅黑" panose="020B0503020204020204" pitchFamily="34" charset="-122"/>
              </a:rPr>
              <a:t>暖器</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热 得快、电砂锅等电器</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1341"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259584"/>
            <a:ext cx="5445760" cy="2558287"/>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218849"/>
            <a:ext cx="5315372" cy="2426970"/>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7、未取</a:t>
            </a:r>
            <a:r>
              <a:rPr sz="2665" spc="-15" dirty="0">
                <a:latin typeface="微软雅黑" panose="020B0503020204020204" pitchFamily="34" charset="-122"/>
                <a:cs typeface="微软雅黑" panose="020B0503020204020204" pitchFamily="34" charset="-122"/>
              </a:rPr>
              <a:t>得《</a:t>
            </a:r>
            <a:r>
              <a:rPr sz="2665" dirty="0">
                <a:latin typeface="微软雅黑" panose="020B0503020204020204" pitchFamily="34" charset="-122"/>
                <a:cs typeface="微软雅黑" panose="020B0503020204020204" pitchFamily="34" charset="-122"/>
              </a:rPr>
              <a:t>特种设</a:t>
            </a:r>
            <a:r>
              <a:rPr sz="2665" spc="-15" dirty="0">
                <a:latin typeface="微软雅黑" panose="020B0503020204020204" pitchFamily="34" charset="-122"/>
                <a:cs typeface="微软雅黑" panose="020B0503020204020204" pitchFamily="34" charset="-122"/>
              </a:rPr>
              <a:t>备</a:t>
            </a:r>
            <a:r>
              <a:rPr sz="2665" dirty="0">
                <a:latin typeface="微软雅黑" panose="020B0503020204020204" pitchFamily="34" charset="-122"/>
                <a:cs typeface="微软雅黑" panose="020B0503020204020204" pitchFamily="34" charset="-122"/>
              </a:rPr>
              <a:t>作</a:t>
            </a:r>
            <a:r>
              <a:rPr sz="2665" spc="-15" dirty="0">
                <a:latin typeface="微软雅黑" panose="020B0503020204020204" pitchFamily="34" charset="-122"/>
                <a:cs typeface="微软雅黑" panose="020B0503020204020204" pitchFamily="34" charset="-122"/>
              </a:rPr>
              <a:t>业</a:t>
            </a:r>
            <a:r>
              <a:rPr sz="2665" dirty="0">
                <a:latin typeface="微软雅黑" panose="020B0503020204020204" pitchFamily="34" charset="-122"/>
                <a:cs typeface="微软雅黑" panose="020B0503020204020204" pitchFamily="34" charset="-122"/>
              </a:rPr>
              <a:t>人员证》</a:t>
            </a:r>
            <a:endParaRPr sz="2665">
              <a:latin typeface="微软雅黑" panose="020B0503020204020204" pitchFamily="34" charset="-122"/>
              <a:cs typeface="微软雅黑" panose="020B0503020204020204" pitchFamily="34" charset="-122"/>
            </a:endParaRPr>
          </a:p>
          <a:p>
            <a:pPr marL="12700" marR="151130">
              <a:lnSpc>
                <a:spcPct val="150000"/>
              </a:lnSpc>
              <a:spcBef>
                <a:spcPts val="5"/>
              </a:spcBef>
            </a:pPr>
            <a:r>
              <a:rPr sz="2665" dirty="0">
                <a:latin typeface="微软雅黑" panose="020B0503020204020204" pitchFamily="34" charset="-122"/>
                <a:cs typeface="微软雅黑" panose="020B0503020204020204" pitchFamily="34" charset="-122"/>
              </a:rPr>
              <a:t>的人员操作起重机械、</a:t>
            </a:r>
            <a:r>
              <a:rPr sz="2665" spc="-15" dirty="0">
                <a:latin typeface="微软雅黑" panose="020B0503020204020204" pitchFamily="34" charset="-122"/>
                <a:cs typeface="微软雅黑" panose="020B0503020204020204" pitchFamily="34" charset="-122"/>
              </a:rPr>
              <a:t>压</a:t>
            </a:r>
            <a:r>
              <a:rPr sz="2665" dirty="0">
                <a:latin typeface="微软雅黑" panose="020B0503020204020204" pitchFamily="34" charset="-122"/>
                <a:cs typeface="微软雅黑" panose="020B0503020204020204" pitchFamily="34" charset="-122"/>
              </a:rPr>
              <a:t>力容</a:t>
            </a:r>
            <a:r>
              <a:rPr sz="2665" spc="-15" dirty="0">
                <a:latin typeface="微软雅黑" panose="020B0503020204020204" pitchFamily="34" charset="-122"/>
                <a:cs typeface="微软雅黑" panose="020B0503020204020204" pitchFamily="34" charset="-122"/>
              </a:rPr>
              <a:t>器</a:t>
            </a:r>
            <a:r>
              <a:rPr sz="2665" dirty="0">
                <a:latin typeface="微软雅黑" panose="020B0503020204020204" pitchFamily="34" charset="-122"/>
                <a:cs typeface="微软雅黑" panose="020B0503020204020204" pitchFamily="34" charset="-122"/>
              </a:rPr>
              <a:t>等 特种设备</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97597"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67360" y="2220976"/>
            <a:ext cx="5443728" cy="238556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2398403"/>
            <a:ext cx="4987713" cy="186245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a:t>
            </a:r>
            <a:r>
              <a:rPr sz="2665" spc="-5" dirty="0">
                <a:solidFill>
                  <a:srgbClr val="FF0000"/>
                </a:solidFill>
                <a:latin typeface="微软雅黑" panose="020B0503020204020204" pitchFamily="34" charset="-122"/>
                <a:cs typeface="微软雅黑" panose="020B0503020204020204" pitchFamily="34" charset="-122"/>
              </a:rPr>
              <a:t>级</a:t>
            </a:r>
            <a:r>
              <a:rPr sz="266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8、在实验室中给电瓶车</a:t>
            </a:r>
            <a:r>
              <a:rPr sz="2665" spc="-10" dirty="0">
                <a:latin typeface="微软雅黑" panose="020B0503020204020204" pitchFamily="34" charset="-122"/>
                <a:cs typeface="微软雅黑" panose="020B0503020204020204" pitchFamily="34" charset="-122"/>
              </a:rPr>
              <a:t>充</a:t>
            </a:r>
            <a:r>
              <a:rPr sz="2665" dirty="0">
                <a:latin typeface="微软雅黑" panose="020B0503020204020204" pitchFamily="34" charset="-122"/>
                <a:cs typeface="微软雅黑" panose="020B0503020204020204" pitchFamily="34" charset="-122"/>
              </a:rPr>
              <a:t>电及相 应违章用电行为</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65679" y="685872"/>
            <a:ext cx="5302212"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4982633" cy="175831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9、实验废液随意倾倒，</a:t>
            </a:r>
            <a:r>
              <a:rPr sz="2665" spc="-15" dirty="0">
                <a:latin typeface="微软雅黑" panose="020B0503020204020204" pitchFamily="34" charset="-122"/>
                <a:cs typeface="微软雅黑" panose="020B0503020204020204" pitchFamily="34" charset="-122"/>
              </a:rPr>
              <a:t>危</a:t>
            </a:r>
            <a:r>
              <a:rPr sz="2665" dirty="0">
                <a:latin typeface="微软雅黑" panose="020B0503020204020204" pitchFamily="34" charset="-122"/>
                <a:cs typeface="微软雅黑" panose="020B0503020204020204" pitchFamily="34" charset="-122"/>
              </a:rPr>
              <a:t>险废弃</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物随意丢弃</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829207" y="4242337"/>
            <a:ext cx="23082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4000" b="1">
                <a:solidFill>
                  <a:srgbClr val="142E47"/>
                </a:solidFill>
                <a:latin typeface="微软雅黑" panose="020B0503020204020204" pitchFamily="34" charset="-122"/>
                <a:ea typeface="微软雅黑" panose="020B0503020204020204" pitchFamily="34" charset="-122"/>
              </a:rPr>
              <a:t>提纲</a:t>
            </a:r>
          </a:p>
        </p:txBody>
      </p:sp>
      <p:cxnSp>
        <p:nvCxnSpPr>
          <p:cNvPr id="7" name="直接连接符 56"/>
          <p:cNvCxnSpPr/>
          <p:nvPr/>
        </p:nvCxnSpPr>
        <p:spPr>
          <a:xfrm>
            <a:off x="3467095" y="1210212"/>
            <a:ext cx="0" cy="4932363"/>
          </a:xfrm>
          <a:prstGeom prst="line">
            <a:avLst/>
          </a:prstGeom>
          <a:ln w="127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组合 78"/>
          <p:cNvGrpSpPr/>
          <p:nvPr/>
        </p:nvGrpSpPr>
        <p:grpSpPr>
          <a:xfrm>
            <a:off x="1668507" y="1819391"/>
            <a:ext cx="268295" cy="179921"/>
            <a:chOff x="683568" y="1628800"/>
            <a:chExt cx="268295" cy="179921"/>
          </a:xfrm>
          <a:solidFill>
            <a:srgbClr val="142E47"/>
          </a:solidFill>
        </p:grpSpPr>
        <p:sp>
          <p:nvSpPr>
            <p:cNvPr id="10" name="燕尾形 9"/>
            <p:cNvSpPr/>
            <p:nvPr/>
          </p:nvSpPr>
          <p:spPr bwMode="auto">
            <a:xfrm>
              <a:off x="823955" y="1628800"/>
              <a:ext cx="127908" cy="179921"/>
            </a:xfrm>
            <a:prstGeom prst="chevron">
              <a:avLst/>
            </a:prstGeom>
            <a:grpFill/>
            <a:ln w="9525" algn="ctr">
              <a:solidFill>
                <a:srgbClr val="142E47"/>
              </a:solidFill>
              <a:round/>
            </a:ln>
            <a:effectLst/>
          </p:spPr>
          <p:txBody>
            <a:bodyPr wrap="none" anchor="ctr"/>
            <a:lstStyle/>
            <a:p>
              <a:pPr algn="ctr" eaLnBrk="1" fontAlgn="auto" hangingPunct="1">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 name="燕尾形 10"/>
            <p:cNvSpPr/>
            <p:nvPr/>
          </p:nvSpPr>
          <p:spPr bwMode="auto">
            <a:xfrm>
              <a:off x="683568" y="1628800"/>
              <a:ext cx="127908" cy="179921"/>
            </a:xfrm>
            <a:prstGeom prst="chevron">
              <a:avLst/>
            </a:prstGeom>
            <a:grpFill/>
            <a:ln w="9525" algn="ctr">
              <a:solidFill>
                <a:srgbClr val="142E47"/>
              </a:solidFill>
              <a:round/>
            </a:ln>
            <a:effectLst/>
          </p:spPr>
          <p:txBody>
            <a:bodyPr wrap="none" anchor="ctr"/>
            <a:lstStyle/>
            <a:p>
              <a:pPr algn="ctr" eaLnBrk="1" fontAlgn="auto" hangingPunct="1">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6149" name="矩形 11"/>
          <p:cNvSpPr>
            <a:spLocks noChangeArrowheads="1"/>
          </p:cNvSpPr>
          <p:nvPr/>
        </p:nvSpPr>
        <p:spPr bwMode="auto">
          <a:xfrm>
            <a:off x="2123015" y="1781707"/>
            <a:ext cx="254000" cy="254000"/>
          </a:xfrm>
          <a:prstGeom prst="rect">
            <a:avLst/>
          </a:prstGeom>
          <a:solidFill>
            <a:srgbClr val="E46C0A"/>
          </a:solidFill>
          <a:ln w="9525">
            <a:solidFill>
              <a:srgbClr val="142E47"/>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150" name="矩形 12"/>
          <p:cNvSpPr>
            <a:spLocks noChangeArrowheads="1"/>
          </p:cNvSpPr>
          <p:nvPr/>
        </p:nvSpPr>
        <p:spPr bwMode="auto">
          <a:xfrm>
            <a:off x="2396065" y="1524532"/>
            <a:ext cx="254000" cy="254000"/>
          </a:xfrm>
          <a:prstGeom prst="rect">
            <a:avLst/>
          </a:prstGeom>
          <a:solidFill>
            <a:srgbClr val="0070C0"/>
          </a:solidFill>
          <a:ln w="9525">
            <a:solidFill>
              <a:srgbClr val="142E47"/>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151" name="矩形 13"/>
          <p:cNvSpPr>
            <a:spLocks noChangeArrowheads="1"/>
          </p:cNvSpPr>
          <p:nvPr/>
        </p:nvSpPr>
        <p:spPr bwMode="auto">
          <a:xfrm>
            <a:off x="2377015" y="2061107"/>
            <a:ext cx="254000" cy="254000"/>
          </a:xfrm>
          <a:prstGeom prst="rect">
            <a:avLst/>
          </a:prstGeom>
          <a:solidFill>
            <a:srgbClr val="142E47"/>
          </a:solidFill>
          <a:ln w="9525">
            <a:solidFill>
              <a:srgbClr val="142E47"/>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933977" y="4875744"/>
            <a:ext cx="2025650" cy="0"/>
          </a:xfrm>
          <a:prstGeom prst="line">
            <a:avLst/>
          </a:prstGeom>
          <a:ln w="19050" cmpd="thickThin">
            <a:solidFill>
              <a:srgbClr val="002060"/>
            </a:solidFill>
          </a:ln>
        </p:spPr>
        <p:style>
          <a:lnRef idx="1">
            <a:schemeClr val="accent1"/>
          </a:lnRef>
          <a:fillRef idx="0">
            <a:schemeClr val="accent1"/>
          </a:fillRef>
          <a:effectRef idx="0">
            <a:schemeClr val="accent1"/>
          </a:effectRef>
          <a:fontRef idx="minor">
            <a:schemeClr val="tx1"/>
          </a:fontRef>
        </p:style>
      </p:cxnSp>
      <p:sp>
        <p:nvSpPr>
          <p:cNvPr id="6153" name="TextBox 42"/>
          <p:cNvSpPr txBox="1">
            <a:spLocks noChangeArrowheads="1"/>
          </p:cNvSpPr>
          <p:nvPr/>
        </p:nvSpPr>
        <p:spPr bwMode="auto">
          <a:xfrm>
            <a:off x="1599140" y="4955124"/>
            <a:ext cx="136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E46C0A"/>
                </a:solidFill>
                <a:latin typeface="Times New Roman" panose="02020603050405020304" pitchFamily="18" charset="0"/>
              </a:rPr>
              <a:t>Contents</a:t>
            </a:r>
            <a:endParaRPr lang="zh-CN" altLang="en-US" sz="2400" b="1">
              <a:solidFill>
                <a:srgbClr val="E46C0A"/>
              </a:solidFill>
              <a:latin typeface="Times New Roman" panose="02020603050405020304" pitchFamily="18" charset="0"/>
              <a:cs typeface="Times New Roman" panose="02020603050405020304" pitchFamily="18" charset="0"/>
            </a:endParaRPr>
          </a:p>
        </p:txBody>
      </p:sp>
      <p:sp>
        <p:nvSpPr>
          <p:cNvPr id="6155" name="圆角矩形 18"/>
          <p:cNvSpPr>
            <a:spLocks noChangeArrowheads="1"/>
          </p:cNvSpPr>
          <p:nvPr/>
        </p:nvSpPr>
        <p:spPr bwMode="auto">
          <a:xfrm>
            <a:off x="3969801" y="2611438"/>
            <a:ext cx="6732064" cy="817562"/>
          </a:xfrm>
          <a:prstGeom prst="roundRect">
            <a:avLst>
              <a:gd name="adj" fmla="val 6838"/>
            </a:avLst>
          </a:prstGeom>
          <a:solidFill>
            <a:srgbClr val="FF9966"/>
          </a:solidFill>
          <a:ln>
            <a:noFill/>
          </a:ln>
        </p:spPr>
        <p:txBody>
          <a:bodyPr wrap="none" lIns="28800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二、大型仪器设备</a:t>
            </a:r>
          </a:p>
        </p:txBody>
      </p:sp>
      <p:sp>
        <p:nvSpPr>
          <p:cNvPr id="6154" name="圆角矩形 21"/>
          <p:cNvSpPr>
            <a:spLocks noChangeArrowheads="1"/>
          </p:cNvSpPr>
          <p:nvPr/>
        </p:nvSpPr>
        <p:spPr bwMode="auto">
          <a:xfrm>
            <a:off x="3954462" y="1411288"/>
            <a:ext cx="6747405" cy="817562"/>
          </a:xfrm>
          <a:prstGeom prst="roundRect">
            <a:avLst>
              <a:gd name="adj" fmla="val 6838"/>
            </a:avLst>
          </a:prstGeom>
          <a:solidFill>
            <a:schemeClr val="accent1">
              <a:lumMod val="60000"/>
              <a:lumOff val="40000"/>
            </a:schemeClr>
          </a:solidFill>
          <a:ln w="9525">
            <a:solidFill>
              <a:schemeClr val="bg1"/>
            </a:solidFill>
            <a:round/>
          </a:ln>
        </p:spPr>
        <p:txBody>
          <a:bodyPr wrap="none" lIns="288000" tIns="0" rIns="0" bIns="0" anchor="ctr"/>
          <a:lstStyle/>
          <a:p>
            <a:pPr>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一、实验室简介</a:t>
            </a:r>
          </a:p>
        </p:txBody>
      </p:sp>
      <p:cxnSp>
        <p:nvCxnSpPr>
          <p:cNvPr id="17" name="直接连接符 16"/>
          <p:cNvCxnSpPr/>
          <p:nvPr/>
        </p:nvCxnSpPr>
        <p:spPr>
          <a:xfrm>
            <a:off x="0" y="733430"/>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804863"/>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sp>
        <p:nvSpPr>
          <p:cNvPr id="19" name="圆角矩形 21"/>
          <p:cNvSpPr>
            <a:spLocks noChangeArrowheads="1"/>
          </p:cNvSpPr>
          <p:nvPr/>
        </p:nvSpPr>
        <p:spPr bwMode="auto">
          <a:xfrm>
            <a:off x="3954462" y="3832761"/>
            <a:ext cx="6747403" cy="819150"/>
          </a:xfrm>
          <a:prstGeom prst="roundRect">
            <a:avLst>
              <a:gd name="adj" fmla="val 6838"/>
            </a:avLst>
          </a:prstGeom>
          <a:solidFill>
            <a:schemeClr val="accent6">
              <a:lumMod val="60000"/>
              <a:lumOff val="40000"/>
            </a:schemeClr>
          </a:solidFill>
          <a:ln w="9525">
            <a:solidFill>
              <a:schemeClr val="bg1"/>
            </a:solidFill>
            <a:round/>
          </a:ln>
        </p:spPr>
        <p:txBody>
          <a:bodyPr wrap="none" lIns="288000" tIns="0" rIns="0" bIns="0" anchor="ctr"/>
          <a:lstStyle/>
          <a:p>
            <a:pPr algn="l">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三、实验室日常管理要求</a:t>
            </a:r>
          </a:p>
        </p:txBody>
      </p:sp>
      <p:sp>
        <p:nvSpPr>
          <p:cNvPr id="2" name="圆角矩形 21"/>
          <p:cNvSpPr>
            <a:spLocks noChangeArrowheads="1"/>
          </p:cNvSpPr>
          <p:nvPr/>
        </p:nvSpPr>
        <p:spPr bwMode="auto">
          <a:xfrm>
            <a:off x="3969800" y="5055672"/>
            <a:ext cx="6732063" cy="819150"/>
          </a:xfrm>
          <a:prstGeom prst="roundRect">
            <a:avLst>
              <a:gd name="adj" fmla="val 6838"/>
            </a:avLst>
          </a:prstGeom>
          <a:solidFill>
            <a:schemeClr val="accent4">
              <a:lumMod val="60000"/>
              <a:lumOff val="40000"/>
            </a:schemeClr>
          </a:solidFill>
          <a:ln w="9525">
            <a:solidFill>
              <a:schemeClr val="bg1"/>
            </a:solidFill>
            <a:round/>
          </a:ln>
        </p:spPr>
        <p:txBody>
          <a:bodyPr wrap="none" lIns="288000" tIns="0" rIns="0" bIns="0" anchor="ctr"/>
          <a:lstStyle/>
          <a:p>
            <a:pPr algn="l">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四、安全须知与应急处置</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97597"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67360" y="2220976"/>
            <a:ext cx="5443728" cy="238556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2398403"/>
            <a:ext cx="5186680" cy="186245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a:t>
            </a:r>
            <a:r>
              <a:rPr sz="2665" spc="-5" dirty="0">
                <a:solidFill>
                  <a:srgbClr val="FF0000"/>
                </a:solidFill>
                <a:latin typeface="微软雅黑" panose="020B0503020204020204" pitchFamily="34" charset="-122"/>
                <a:cs typeface="微软雅黑" panose="020B0503020204020204" pitchFamily="34" charset="-122"/>
              </a:rPr>
              <a:t>级</a:t>
            </a:r>
            <a:r>
              <a:rPr sz="266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10、未按要求制定和张贴</a:t>
            </a:r>
            <a:r>
              <a:rPr sz="2665" spc="-10" dirty="0">
                <a:latin typeface="微软雅黑" panose="020B0503020204020204" pitchFamily="34" charset="-122"/>
                <a:cs typeface="微软雅黑" panose="020B0503020204020204" pitchFamily="34" charset="-122"/>
              </a:rPr>
              <a:t>实</a:t>
            </a:r>
            <a:r>
              <a:rPr sz="2665" dirty="0">
                <a:latin typeface="微软雅黑" panose="020B0503020204020204" pitchFamily="34" charset="-122"/>
                <a:cs typeface="微软雅黑" panose="020B0503020204020204" pitchFamily="34" charset="-122"/>
              </a:rPr>
              <a:t>验室安 全规章制度</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1341"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5181600" cy="1758315"/>
          </a:xfrm>
          <a:prstGeom prst="rect">
            <a:avLst/>
          </a:prstGeom>
        </p:spPr>
        <p:txBody>
          <a:bodyPr vert="horz" wrap="square" lIns="0" tIns="220133" rIns="0" bIns="0" rtlCol="0">
            <a:spAutoFit/>
          </a:bodyPr>
          <a:lstStyle/>
          <a:p>
            <a:pPr marL="32385" algn="ctr">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algn="ctr">
              <a:lnSpc>
                <a:spcPct val="100000"/>
              </a:lnSpc>
              <a:spcBef>
                <a:spcPts val="1200"/>
              </a:spcBef>
            </a:pPr>
            <a:r>
              <a:rPr sz="2665" dirty="0">
                <a:latin typeface="微软雅黑" panose="020B0503020204020204" pitchFamily="34" charset="-122"/>
                <a:cs typeface="微软雅黑" panose="020B0503020204020204" pitchFamily="34" charset="-122"/>
              </a:rPr>
              <a:t>11、未落实逐级实验室安</a:t>
            </a:r>
            <a:r>
              <a:rPr sz="2665" spc="-15" dirty="0">
                <a:latin typeface="微软雅黑" panose="020B0503020204020204" pitchFamily="34" charset="-122"/>
                <a:cs typeface="微软雅黑" panose="020B0503020204020204" pitchFamily="34" charset="-122"/>
              </a:rPr>
              <a:t>全</a:t>
            </a:r>
            <a:r>
              <a:rPr sz="2665" dirty="0">
                <a:latin typeface="微软雅黑" panose="020B0503020204020204" pitchFamily="34" charset="-122"/>
                <a:cs typeface="微软雅黑" panose="020B0503020204020204" pitchFamily="34" charset="-122"/>
              </a:rPr>
              <a:t>责任制</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或未签订安全责任书</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94585" y="674103"/>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40944" y="1117600"/>
            <a:ext cx="5445760" cy="5017007"/>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51620" y="1086916"/>
            <a:ext cx="5455920" cy="494347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25"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12、不服从或不配合政府</a:t>
            </a:r>
            <a:r>
              <a:rPr sz="2665" spc="-15" dirty="0">
                <a:latin typeface="微软雅黑" panose="020B0503020204020204" pitchFamily="34" charset="-122"/>
                <a:cs typeface="微软雅黑" panose="020B0503020204020204" pitchFamily="34" charset="-122"/>
              </a:rPr>
              <a:t>部</a:t>
            </a:r>
            <a:r>
              <a:rPr sz="2665" dirty="0">
                <a:latin typeface="微软雅黑" panose="020B0503020204020204" pitchFamily="34" charset="-122"/>
                <a:cs typeface="微软雅黑" panose="020B0503020204020204" pitchFamily="34" charset="-122"/>
              </a:rPr>
              <a:t>门、学 校职能部门、学校实验</a:t>
            </a:r>
            <a:r>
              <a:rPr sz="2665" spc="-10" dirty="0">
                <a:latin typeface="微软雅黑" panose="020B0503020204020204" pitchFamily="34" charset="-122"/>
                <a:cs typeface="微软雅黑" panose="020B0503020204020204" pitchFamily="34" charset="-122"/>
              </a:rPr>
              <a:t>室</a:t>
            </a:r>
            <a:r>
              <a:rPr sz="2665" dirty="0">
                <a:latin typeface="微软雅黑" panose="020B0503020204020204" pitchFamily="34" charset="-122"/>
                <a:cs typeface="微软雅黑" panose="020B0503020204020204" pitchFamily="34" charset="-122"/>
              </a:rPr>
              <a:t>安全</a:t>
            </a:r>
            <a:r>
              <a:rPr sz="2665" spc="-10" dirty="0">
                <a:latin typeface="微软雅黑" panose="020B0503020204020204" pitchFamily="34" charset="-122"/>
                <a:cs typeface="微软雅黑" panose="020B0503020204020204" pitchFamily="34" charset="-122"/>
              </a:rPr>
              <a:t>检</a:t>
            </a:r>
            <a:r>
              <a:rPr sz="2665" spc="5" dirty="0">
                <a:latin typeface="微软雅黑" panose="020B0503020204020204" pitchFamily="34" charset="-122"/>
                <a:cs typeface="微软雅黑" panose="020B0503020204020204" pitchFamily="34" charset="-122"/>
              </a:rPr>
              <a:t>查 </a:t>
            </a:r>
            <a:r>
              <a:rPr sz="2665" dirty="0">
                <a:latin typeface="微软雅黑" panose="020B0503020204020204" pitchFamily="34" charset="-122"/>
                <a:cs typeface="微软雅黑" panose="020B0503020204020204" pitchFamily="34" charset="-122"/>
              </a:rPr>
              <a:t>组及本</a:t>
            </a:r>
            <a:r>
              <a:rPr sz="2665" spc="-15" dirty="0">
                <a:latin typeface="微软雅黑" panose="020B0503020204020204" pitchFamily="34" charset="-122"/>
                <a:cs typeface="微软雅黑" panose="020B0503020204020204" pitchFamily="34" charset="-122"/>
              </a:rPr>
              <a:t>单</a:t>
            </a:r>
            <a:r>
              <a:rPr sz="2665" dirty="0">
                <a:latin typeface="微软雅黑" panose="020B0503020204020204" pitchFamily="34" charset="-122"/>
                <a:cs typeface="微软雅黑" panose="020B0503020204020204" pitchFamily="34" charset="-122"/>
              </a:rPr>
              <a:t>位</a:t>
            </a:r>
            <a:r>
              <a:rPr sz="2665" spc="-15" dirty="0">
                <a:latin typeface="微软雅黑" panose="020B0503020204020204" pitchFamily="34" charset="-122"/>
                <a:cs typeface="微软雅黑" panose="020B0503020204020204" pitchFamily="34" charset="-122"/>
              </a:rPr>
              <a:t>日</a:t>
            </a:r>
            <a:r>
              <a:rPr sz="2665" dirty="0">
                <a:latin typeface="微软雅黑" panose="020B0503020204020204" pitchFamily="34" charset="-122"/>
                <a:cs typeface="微软雅黑" panose="020B0503020204020204" pitchFamily="34" charset="-122"/>
              </a:rPr>
              <a:t>常安全</a:t>
            </a:r>
            <a:r>
              <a:rPr sz="2665" spc="-15" dirty="0">
                <a:latin typeface="微软雅黑" panose="020B0503020204020204" pitchFamily="34" charset="-122"/>
                <a:cs typeface="微软雅黑" panose="020B0503020204020204" pitchFamily="34" charset="-122"/>
              </a:rPr>
              <a:t>管</a:t>
            </a:r>
            <a:r>
              <a:rPr sz="2665" dirty="0">
                <a:latin typeface="微软雅黑" panose="020B0503020204020204" pitchFamily="34" charset="-122"/>
                <a:cs typeface="微软雅黑" panose="020B0503020204020204" pitchFamily="34" charset="-122"/>
              </a:rPr>
              <a:t>理</a:t>
            </a:r>
            <a:r>
              <a:rPr sz="2665" spc="-15" dirty="0">
                <a:latin typeface="微软雅黑" panose="020B0503020204020204" pitchFamily="34" charset="-122"/>
                <a:cs typeface="微软雅黑" panose="020B0503020204020204" pitchFamily="34" charset="-122"/>
              </a:rPr>
              <a:t>和</a:t>
            </a:r>
            <a:r>
              <a:rPr sz="2665" dirty="0">
                <a:latin typeface="微软雅黑" panose="020B0503020204020204" pitchFamily="34" charset="-122"/>
                <a:cs typeface="微软雅黑" panose="020B0503020204020204" pitchFamily="34" charset="-122"/>
              </a:rPr>
              <a:t>检查的；</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或接到口头或书面整改</a:t>
            </a:r>
            <a:r>
              <a:rPr sz="2665" spc="-15" dirty="0">
                <a:latin typeface="微软雅黑" panose="020B0503020204020204" pitchFamily="34" charset="-122"/>
                <a:cs typeface="微软雅黑" panose="020B0503020204020204" pitchFamily="34" charset="-122"/>
              </a:rPr>
              <a:t>通</a:t>
            </a:r>
            <a:r>
              <a:rPr sz="2665" dirty="0">
                <a:latin typeface="微软雅黑" panose="020B0503020204020204" pitchFamily="34" charset="-122"/>
                <a:cs typeface="微软雅黑" panose="020B0503020204020204" pitchFamily="34" charset="-122"/>
              </a:rPr>
              <a:t>知，</a:t>
            </a:r>
            <a:r>
              <a:rPr sz="2665" spc="-15" dirty="0">
                <a:latin typeface="微软雅黑" panose="020B0503020204020204" pitchFamily="34" charset="-122"/>
                <a:cs typeface="微软雅黑" panose="020B0503020204020204" pitchFamily="34" charset="-122"/>
              </a:rPr>
              <a:t>拒</a:t>
            </a:r>
            <a:r>
              <a:rPr sz="2665" dirty="0">
                <a:latin typeface="微软雅黑" panose="020B0503020204020204" pitchFamily="34" charset="-122"/>
                <a:cs typeface="微软雅黑" panose="020B0503020204020204" pitchFamily="34" charset="-122"/>
              </a:rPr>
              <a:t>不 整改，或不按要求整改</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或未</a:t>
            </a:r>
            <a:r>
              <a:rPr sz="2665" spc="-15" dirty="0">
                <a:latin typeface="微软雅黑" panose="020B0503020204020204" pitchFamily="34" charset="-122"/>
                <a:cs typeface="微软雅黑" panose="020B0503020204020204" pitchFamily="34" charset="-122"/>
              </a:rPr>
              <a:t>按</a:t>
            </a:r>
            <a:r>
              <a:rPr sz="2665" dirty="0">
                <a:latin typeface="微软雅黑" panose="020B0503020204020204" pitchFamily="34" charset="-122"/>
                <a:cs typeface="微软雅黑" panose="020B0503020204020204" pitchFamily="34" charset="-122"/>
              </a:rPr>
              <a:t>期 完成整</a:t>
            </a:r>
            <a:r>
              <a:rPr sz="2665" spc="-15" dirty="0">
                <a:latin typeface="微软雅黑" panose="020B0503020204020204" pitchFamily="34" charset="-122"/>
                <a:cs typeface="微软雅黑" panose="020B0503020204020204" pitchFamily="34" charset="-122"/>
              </a:rPr>
              <a:t>改</a:t>
            </a:r>
            <a:r>
              <a:rPr sz="2665" dirty="0">
                <a:latin typeface="微软雅黑" panose="020B0503020204020204" pitchFamily="34" charset="-122"/>
                <a:cs typeface="微软雅黑" panose="020B0503020204020204" pitchFamily="34" charset="-122"/>
              </a:rPr>
              <a:t>的</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或未及</a:t>
            </a:r>
            <a:r>
              <a:rPr sz="2665" spc="-15" dirty="0">
                <a:latin typeface="微软雅黑" panose="020B0503020204020204" pitchFamily="34" charset="-122"/>
                <a:cs typeface="微软雅黑" panose="020B0503020204020204" pitchFamily="34" charset="-122"/>
              </a:rPr>
              <a:t>时</a:t>
            </a:r>
            <a:r>
              <a:rPr sz="2665" dirty="0">
                <a:latin typeface="微软雅黑" panose="020B0503020204020204" pitchFamily="34" charset="-122"/>
                <a:cs typeface="微软雅黑" panose="020B0503020204020204" pitchFamily="34" charset="-122"/>
              </a:rPr>
              <a:t>告</a:t>
            </a:r>
            <a:r>
              <a:rPr sz="2665" spc="-15" dirty="0">
                <a:latin typeface="微软雅黑" panose="020B0503020204020204" pitchFamily="34" charset="-122"/>
                <a:cs typeface="微软雅黑" panose="020B0503020204020204" pitchFamily="34" charset="-122"/>
              </a:rPr>
              <a:t>知</a:t>
            </a:r>
            <a:r>
              <a:rPr sz="2665" dirty="0">
                <a:latin typeface="微软雅黑" panose="020B0503020204020204" pitchFamily="34" charset="-122"/>
                <a:cs typeface="微软雅黑" panose="020B0503020204020204" pitchFamily="34" charset="-122"/>
              </a:rPr>
              <a:t>、组织、 督促整改</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1341"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5181600" cy="1758315"/>
          </a:xfrm>
          <a:prstGeom prst="rect">
            <a:avLst/>
          </a:prstGeom>
        </p:spPr>
        <p:txBody>
          <a:bodyPr vert="horz" wrap="square" lIns="0" tIns="220133" rIns="0" bIns="0" rtlCol="0">
            <a:spAutoFit/>
          </a:bodyPr>
          <a:lstStyle/>
          <a:p>
            <a:pPr marL="32385" algn="ctr">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algn="ctr">
              <a:lnSpc>
                <a:spcPct val="100000"/>
              </a:lnSpc>
              <a:spcBef>
                <a:spcPts val="1200"/>
              </a:spcBef>
            </a:pPr>
            <a:r>
              <a:rPr sz="2665" dirty="0">
                <a:latin typeface="微软雅黑" panose="020B0503020204020204" pitchFamily="34" charset="-122"/>
                <a:cs typeface="微软雅黑" panose="020B0503020204020204" pitchFamily="34" charset="-122"/>
              </a:rPr>
              <a:t>13、未配备必要的安全警</a:t>
            </a:r>
            <a:r>
              <a:rPr sz="2665" spc="-15" dirty="0">
                <a:latin typeface="微软雅黑" panose="020B0503020204020204" pitchFamily="34" charset="-122"/>
                <a:cs typeface="微软雅黑" panose="020B0503020204020204" pitchFamily="34" charset="-122"/>
              </a:rPr>
              <a:t>示</a:t>
            </a:r>
            <a:r>
              <a:rPr sz="2665" dirty="0">
                <a:latin typeface="微软雅黑" panose="020B0503020204020204" pitchFamily="34" charset="-122"/>
                <a:cs typeface="微软雅黑" panose="020B0503020204020204" pitchFamily="34" charset="-122"/>
              </a:rPr>
              <a:t>标识、</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安全防护设施及设备</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97597" y="685872"/>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49072" y="1517903"/>
            <a:ext cx="5445760" cy="404164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60155" y="1609789"/>
            <a:ext cx="5181600" cy="3710940"/>
          </a:xfrm>
          <a:prstGeom prst="rect">
            <a:avLst/>
          </a:prstGeom>
        </p:spPr>
        <p:txBody>
          <a:bodyPr vert="horz" wrap="square" lIns="0" tIns="219286" rIns="0" bIns="0" rtlCol="0">
            <a:spAutoFit/>
          </a:bodyPr>
          <a:lstStyle/>
          <a:p>
            <a:pPr marL="797560" algn="just">
              <a:lnSpc>
                <a:spcPct val="100000"/>
              </a:lnSpc>
              <a:spcBef>
                <a:spcPts val="1295"/>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gn="just">
              <a:lnSpc>
                <a:spcPct val="150000"/>
              </a:lnSpc>
              <a:spcBef>
                <a:spcPts val="5"/>
              </a:spcBef>
            </a:pPr>
            <a:r>
              <a:rPr sz="2665" dirty="0">
                <a:latin typeface="微软雅黑" panose="020B0503020204020204" pitchFamily="34" charset="-122"/>
                <a:cs typeface="微软雅黑" panose="020B0503020204020204" pitchFamily="34" charset="-122"/>
              </a:rPr>
              <a:t>14、未按规定储存、摆放</a:t>
            </a:r>
            <a:r>
              <a:rPr sz="2665" spc="-10" dirty="0">
                <a:latin typeface="微软雅黑" panose="020B0503020204020204" pitchFamily="34" charset="-122"/>
                <a:cs typeface="微软雅黑" panose="020B0503020204020204" pitchFamily="34" charset="-122"/>
              </a:rPr>
              <a:t>实</a:t>
            </a:r>
            <a:r>
              <a:rPr sz="2665" dirty="0">
                <a:latin typeface="微软雅黑" panose="020B0503020204020204" pitchFamily="34" charset="-122"/>
                <a:cs typeface="微软雅黑" panose="020B0503020204020204" pitchFamily="34" charset="-122"/>
              </a:rPr>
              <a:t>验室各 类物品（包括危险化学</a:t>
            </a:r>
            <a:r>
              <a:rPr sz="2665" spc="-15" dirty="0">
                <a:latin typeface="微软雅黑" panose="020B0503020204020204" pitchFamily="34" charset="-122"/>
                <a:cs typeface="微软雅黑" panose="020B0503020204020204" pitchFamily="34" charset="-122"/>
              </a:rPr>
              <a:t>品</a:t>
            </a:r>
            <a:r>
              <a:rPr sz="2665" dirty="0">
                <a:latin typeface="微软雅黑" panose="020B0503020204020204" pitchFamily="34" charset="-122"/>
                <a:cs typeface="微软雅黑" panose="020B0503020204020204" pitchFamily="34" charset="-122"/>
              </a:rPr>
              <a:t>、高</a:t>
            </a:r>
            <a:r>
              <a:rPr sz="2665" spc="-15" dirty="0">
                <a:latin typeface="微软雅黑" panose="020B0503020204020204" pitchFamily="34" charset="-122"/>
                <a:cs typeface="微软雅黑" panose="020B0503020204020204" pitchFamily="34" charset="-122"/>
              </a:rPr>
              <a:t>压</a:t>
            </a:r>
            <a:r>
              <a:rPr sz="2665" dirty="0">
                <a:latin typeface="微软雅黑" panose="020B0503020204020204" pitchFamily="34" charset="-122"/>
                <a:cs typeface="微软雅黑" panose="020B0503020204020204" pitchFamily="34" charset="-122"/>
              </a:rPr>
              <a:t>气 瓶、放射性同位素、射</a:t>
            </a:r>
            <a:r>
              <a:rPr sz="2665" spc="-15" dirty="0">
                <a:latin typeface="微软雅黑" panose="020B0503020204020204" pitchFamily="34" charset="-122"/>
                <a:cs typeface="微软雅黑" panose="020B0503020204020204" pitchFamily="34" charset="-122"/>
              </a:rPr>
              <a:t>线</a:t>
            </a:r>
            <a:r>
              <a:rPr sz="2665" dirty="0">
                <a:latin typeface="微软雅黑" panose="020B0503020204020204" pitchFamily="34" charset="-122"/>
                <a:cs typeface="微软雅黑" panose="020B0503020204020204" pitchFamily="34" charset="-122"/>
              </a:rPr>
              <a:t>装置</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病 原微生物、危险废弃物</a:t>
            </a:r>
            <a:r>
              <a:rPr sz="2665" spc="-15" dirty="0">
                <a:latin typeface="微软雅黑" panose="020B0503020204020204" pitchFamily="34" charset="-122"/>
                <a:cs typeface="微软雅黑" panose="020B0503020204020204" pitchFamily="34" charset="-122"/>
              </a:rPr>
              <a:t>等</a:t>
            </a:r>
            <a:r>
              <a:rPr sz="2665" dirty="0">
                <a:latin typeface="微软雅黑" panose="020B0503020204020204" pitchFamily="34" charset="-122"/>
                <a:cs typeface="微软雅黑" panose="020B0503020204020204" pitchFamily="34" charset="-122"/>
              </a:rPr>
              <a:t>），</a:t>
            </a:r>
            <a:r>
              <a:rPr sz="2665" spc="-15" dirty="0">
                <a:latin typeface="微软雅黑" panose="020B0503020204020204" pitchFamily="34" charset="-122"/>
                <a:cs typeface="微软雅黑" panose="020B0503020204020204" pitchFamily="34" charset="-122"/>
              </a:rPr>
              <a:t>造</a:t>
            </a:r>
            <a:r>
              <a:rPr sz="2665" dirty="0">
                <a:latin typeface="微软雅黑" panose="020B0503020204020204" pitchFamily="34" charset="-122"/>
                <a:cs typeface="微软雅黑" panose="020B0503020204020204" pitchFamily="34" charset="-122"/>
              </a:rPr>
              <a:t>成 安全隐患</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1341"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5181600" cy="1758315"/>
          </a:xfrm>
          <a:prstGeom prst="rect">
            <a:avLst/>
          </a:prstGeom>
        </p:spPr>
        <p:txBody>
          <a:bodyPr vert="horz" wrap="square" lIns="0" tIns="220133" rIns="0" bIns="0" rtlCol="0">
            <a:spAutoFit/>
          </a:bodyPr>
          <a:lstStyle/>
          <a:p>
            <a:pPr marL="32385" algn="ctr">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algn="ctr">
              <a:lnSpc>
                <a:spcPct val="100000"/>
              </a:lnSpc>
              <a:spcBef>
                <a:spcPts val="1200"/>
              </a:spcBef>
            </a:pPr>
            <a:r>
              <a:rPr sz="2665" dirty="0">
                <a:latin typeface="微软雅黑" panose="020B0503020204020204" pitchFamily="34" charset="-122"/>
                <a:cs typeface="微软雅黑" panose="020B0503020204020204" pitchFamily="34" charset="-122"/>
              </a:rPr>
              <a:t>15、违反、指使或强令他</a:t>
            </a:r>
            <a:r>
              <a:rPr sz="2665" spc="-15" dirty="0">
                <a:latin typeface="微软雅黑" panose="020B0503020204020204" pitchFamily="34" charset="-122"/>
                <a:cs typeface="微软雅黑" panose="020B0503020204020204" pitchFamily="34" charset="-122"/>
              </a:rPr>
              <a:t>人</a:t>
            </a:r>
            <a:r>
              <a:rPr sz="2665" dirty="0">
                <a:latin typeface="微软雅黑" panose="020B0503020204020204" pitchFamily="34" charset="-122"/>
                <a:cs typeface="微软雅黑" panose="020B0503020204020204" pitchFamily="34" charset="-122"/>
              </a:rPr>
              <a:t>违反实</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验室安全管理制度</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280915"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67360" y="2220976"/>
            <a:ext cx="5443728" cy="238556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2398403"/>
            <a:ext cx="5186680" cy="186245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a:t>
            </a:r>
            <a:r>
              <a:rPr sz="2665" spc="-5" dirty="0">
                <a:solidFill>
                  <a:srgbClr val="FF0000"/>
                </a:solidFill>
                <a:latin typeface="微软雅黑" panose="020B0503020204020204" pitchFamily="34" charset="-122"/>
                <a:cs typeface="微软雅黑" panose="020B0503020204020204" pitchFamily="34" charset="-122"/>
              </a:rPr>
              <a:t>级</a:t>
            </a:r>
            <a:r>
              <a:rPr sz="266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16、未定期检修和维护实</a:t>
            </a:r>
            <a:r>
              <a:rPr sz="2665" spc="-10" dirty="0">
                <a:latin typeface="微软雅黑" panose="020B0503020204020204" pitchFamily="34" charset="-122"/>
                <a:cs typeface="微软雅黑" panose="020B0503020204020204" pitchFamily="34" charset="-122"/>
              </a:rPr>
              <a:t>验</a:t>
            </a:r>
            <a:r>
              <a:rPr sz="2665" dirty="0">
                <a:latin typeface="微软雅黑" panose="020B0503020204020204" pitchFamily="34" charset="-122"/>
                <a:cs typeface="微软雅黑" panose="020B0503020204020204" pitchFamily="34" charset="-122"/>
              </a:rPr>
              <a:t>室安全 设施及相关仪器设备</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1341" y="685872"/>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5181600" cy="1758315"/>
          </a:xfrm>
          <a:prstGeom prst="rect">
            <a:avLst/>
          </a:prstGeom>
        </p:spPr>
        <p:txBody>
          <a:bodyPr vert="horz" wrap="square" lIns="0" tIns="220133" rIns="0" bIns="0" rtlCol="0">
            <a:spAutoFit/>
          </a:bodyPr>
          <a:lstStyle/>
          <a:p>
            <a:pPr marL="32385" algn="ctr">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algn="ctr">
              <a:lnSpc>
                <a:spcPct val="100000"/>
              </a:lnSpc>
              <a:spcBef>
                <a:spcPts val="1200"/>
              </a:spcBef>
            </a:pPr>
            <a:r>
              <a:rPr sz="2665" dirty="0">
                <a:latin typeface="微软雅黑" panose="020B0503020204020204" pitchFamily="34" charset="-122"/>
                <a:cs typeface="微软雅黑" panose="020B0503020204020204" pitchFamily="34" charset="-122"/>
              </a:rPr>
              <a:t>17、未履行实验室安全教</a:t>
            </a:r>
            <a:r>
              <a:rPr sz="2665" spc="-15" dirty="0">
                <a:latin typeface="微软雅黑" panose="020B0503020204020204" pitchFamily="34" charset="-122"/>
                <a:cs typeface="微软雅黑" panose="020B0503020204020204" pitchFamily="34" charset="-122"/>
              </a:rPr>
              <a:t>育</a:t>
            </a:r>
            <a:r>
              <a:rPr sz="2665" dirty="0">
                <a:latin typeface="微软雅黑" panose="020B0503020204020204" pitchFamily="34" charset="-122"/>
                <a:cs typeface="微软雅黑" panose="020B0503020204020204" pitchFamily="34" charset="-122"/>
              </a:rPr>
              <a:t>培训职</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责或不接受实验室安全</a:t>
            </a:r>
            <a:r>
              <a:rPr sz="2665" spc="-10" dirty="0">
                <a:latin typeface="微软雅黑" panose="020B0503020204020204" pitchFamily="34" charset="-122"/>
                <a:cs typeface="微软雅黑" panose="020B0503020204020204" pitchFamily="34" charset="-122"/>
              </a:rPr>
              <a:t>教</a:t>
            </a:r>
            <a:r>
              <a:rPr sz="2665" dirty="0">
                <a:latin typeface="微软雅黑" panose="020B0503020204020204" pitchFamily="34" charset="-122"/>
                <a:cs typeface="微软雅黑" panose="020B0503020204020204" pitchFamily="34" charset="-122"/>
              </a:rPr>
              <a:t>育培训</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244231" y="685872"/>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83615" y="1792223"/>
            <a:ext cx="5443728" cy="349504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93885" y="1914617"/>
            <a:ext cx="5181600" cy="2990850"/>
          </a:xfrm>
          <a:prstGeom prst="rect">
            <a:avLst/>
          </a:prstGeom>
        </p:spPr>
        <p:txBody>
          <a:bodyPr vert="horz" wrap="square" lIns="0" tIns="220133" rIns="0" bIns="0" rtlCol="0">
            <a:spAutoFit/>
          </a:bodyPr>
          <a:lstStyle/>
          <a:p>
            <a:pPr marL="31750" algn="ctr">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marR="5080" algn="ctr">
              <a:lnSpc>
                <a:spcPct val="150000"/>
              </a:lnSpc>
            </a:pPr>
            <a:r>
              <a:rPr sz="2665" dirty="0">
                <a:latin typeface="微软雅黑" panose="020B0503020204020204" pitchFamily="34" charset="-122"/>
                <a:cs typeface="微软雅黑" panose="020B0503020204020204" pitchFamily="34" charset="-122"/>
              </a:rPr>
              <a:t>18、未根据要求及时排查</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消除实 验室安全隐患，或未组</a:t>
            </a:r>
            <a:r>
              <a:rPr sz="2665" spc="-15" dirty="0">
                <a:latin typeface="微软雅黑" panose="020B0503020204020204" pitchFamily="34" charset="-122"/>
                <a:cs typeface="微软雅黑" panose="020B0503020204020204" pitchFamily="34" charset="-122"/>
              </a:rPr>
              <a:t>织</a:t>
            </a:r>
            <a:r>
              <a:rPr sz="2665" dirty="0">
                <a:latin typeface="微软雅黑" panose="020B0503020204020204" pitchFamily="34" charset="-122"/>
                <a:cs typeface="微软雅黑" panose="020B0503020204020204" pitchFamily="34" charset="-122"/>
              </a:rPr>
              <a:t>、督</a:t>
            </a:r>
            <a:r>
              <a:rPr sz="2665" spc="-15" dirty="0">
                <a:latin typeface="微软雅黑" panose="020B0503020204020204" pitchFamily="34" charset="-122"/>
                <a:cs typeface="微软雅黑" panose="020B0503020204020204" pitchFamily="34" charset="-122"/>
              </a:rPr>
              <a:t>促</a:t>
            </a:r>
            <a:r>
              <a:rPr sz="2665" dirty="0">
                <a:latin typeface="微软雅黑" panose="020B0503020204020204" pitchFamily="34" charset="-122"/>
                <a:cs typeface="微软雅黑" panose="020B0503020204020204" pitchFamily="34" charset="-122"/>
              </a:rPr>
              <a:t>、</a:t>
            </a:r>
            <a:endParaRPr sz="2665">
              <a:latin typeface="微软雅黑" panose="020B0503020204020204" pitchFamily="34" charset="-122"/>
              <a:cs typeface="微软雅黑" panose="020B0503020204020204" pitchFamily="34" charset="-122"/>
            </a:endParaRPr>
          </a:p>
          <a:p>
            <a:pPr marR="37465" algn="ctr">
              <a:lnSpc>
                <a:spcPct val="100000"/>
              </a:lnSpc>
              <a:spcBef>
                <a:spcPts val="1200"/>
              </a:spcBef>
            </a:pPr>
            <a:r>
              <a:rPr sz="2665" dirty="0">
                <a:latin typeface="微软雅黑" panose="020B0503020204020204" pitchFamily="34" charset="-122"/>
                <a:cs typeface="微软雅黑" panose="020B0503020204020204" pitchFamily="34" charset="-122"/>
              </a:rPr>
              <a:t>协助消除实验室安全隐</a:t>
            </a:r>
            <a:r>
              <a:rPr sz="2665" spc="-10" dirty="0">
                <a:latin typeface="微软雅黑" panose="020B0503020204020204" pitchFamily="34" charset="-122"/>
                <a:cs typeface="微软雅黑" panose="020B0503020204020204" pitchFamily="34" charset="-122"/>
              </a:rPr>
              <a:t>患</a:t>
            </a:r>
            <a:r>
              <a:rPr sz="2665" dirty="0">
                <a:latin typeface="微软雅黑" panose="020B0503020204020204" pitchFamily="34" charset="-122"/>
                <a:cs typeface="微软雅黑" panose="020B0503020204020204" pitchFamily="34" charset="-122"/>
              </a:rPr>
              <a:t>的；</a:t>
            </a:r>
            <a:r>
              <a:rPr sz="2665" spc="-10" dirty="0">
                <a:latin typeface="微软雅黑" panose="020B0503020204020204" pitchFamily="34" charset="-122"/>
                <a:cs typeface="微软雅黑" panose="020B0503020204020204" pitchFamily="34" charset="-122"/>
              </a:rPr>
              <a:t>发</a:t>
            </a:r>
            <a:r>
              <a:rPr sz="2665" spc="5" dirty="0">
                <a:latin typeface="微软雅黑" panose="020B0503020204020204" pitchFamily="34" charset="-122"/>
                <a:cs typeface="微软雅黑" panose="020B0503020204020204" pitchFamily="34" charset="-122"/>
              </a:rPr>
              <a:t>现</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实验室安全隐患，隐瞒</a:t>
            </a:r>
            <a:r>
              <a:rPr sz="2665" spc="-15" dirty="0">
                <a:latin typeface="微软雅黑" panose="020B0503020204020204" pitchFamily="34" charset="-122"/>
                <a:cs typeface="微软雅黑" panose="020B0503020204020204" pitchFamily="34" charset="-122"/>
              </a:rPr>
              <a:t>不</a:t>
            </a:r>
            <a:r>
              <a:rPr sz="2665" dirty="0">
                <a:latin typeface="微软雅黑" panose="020B0503020204020204" pitchFamily="34" charset="-122"/>
                <a:cs typeface="微软雅黑" panose="020B0503020204020204" pitchFamily="34" charset="-122"/>
              </a:rPr>
              <a:t>报</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75785" y="685872"/>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3876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486117"/>
            <a:ext cx="4842933" cy="1758315"/>
          </a:xfrm>
          <a:prstGeom prst="rect">
            <a:avLst/>
          </a:prstGeom>
        </p:spPr>
        <p:txBody>
          <a:bodyPr vert="horz" wrap="square" lIns="0" tIns="220133" rIns="0" bIns="0" rtlCol="0">
            <a:spAutoFit/>
          </a:bodyPr>
          <a:lstStyle/>
          <a:p>
            <a:pPr marL="7975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第四级（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—￥500）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19、给学校或他人财产造</a:t>
            </a:r>
            <a:r>
              <a:rPr sz="2665" spc="-10" dirty="0">
                <a:latin typeface="微软雅黑" panose="020B0503020204020204" pitchFamily="34" charset="-122"/>
                <a:cs typeface="微软雅黑" panose="020B0503020204020204" pitchFamily="34" charset="-122"/>
              </a:rPr>
              <a:t>成</a:t>
            </a:r>
            <a:r>
              <a:rPr sz="2665" dirty="0">
                <a:latin typeface="微软雅黑" panose="020B0503020204020204" pitchFamily="34" charset="-122"/>
                <a:cs typeface="微软雅黑" panose="020B0503020204020204" pitchFamily="34" charset="-122"/>
              </a:rPr>
              <a:t>损失</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（1000元以下）</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0" y="708030"/>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0" y="784225"/>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sp>
        <p:nvSpPr>
          <p:cNvPr id="10" name="矩形 12"/>
          <p:cNvSpPr>
            <a:spLocks noChangeArrowheads="1"/>
          </p:cNvSpPr>
          <p:nvPr/>
        </p:nvSpPr>
        <p:spPr bwMode="auto">
          <a:xfrm>
            <a:off x="423333" y="885766"/>
            <a:ext cx="11446933" cy="5437247"/>
          </a:xfrm>
          <a:prstGeom prst="rect">
            <a:avLst/>
          </a:prstGeom>
          <a:noFill/>
          <a:ln>
            <a:noFill/>
          </a:ln>
        </p:spPr>
        <p:txBody>
          <a:bodyPr/>
          <a:lstStyle/>
          <a:p>
            <a:pPr algn="just">
              <a:lnSpc>
                <a:spcPct val="150000"/>
              </a:lnSpc>
              <a:spcBef>
                <a:spcPts val="0"/>
              </a:spcBef>
              <a:defRPr/>
            </a:pP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、力学实验室隶属于土木与水利工程学院，成立于上世纪</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70</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年代。</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2002</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年为建设翡翠湖校区，力学实验室将基础力学部分进行了搬迁和扩建，在翡翠湖校区</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号实验楼成立了力学基础实验室，</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2003</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年获批安徽省基础课程示范中心建设项目。</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2005</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年，在南校区新落成的学科楼</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纬地楼，改造和扩建了力学专业实验室。</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2007</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年，力学实验室成为合肥工业大学首批实验教学示范中心。目前，两校区总面积约</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2000m2</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，固定资产</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700</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余万元，仪器设备</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900</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多台套。</a:t>
            </a:r>
          </a:p>
          <a:p>
            <a:pPr algn="just">
              <a:lnSpc>
                <a:spcPct val="150000"/>
              </a:lnSpc>
              <a:spcBef>
                <a:spcPts val="0"/>
              </a:spcBef>
              <a:defRPr/>
            </a:pP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、力学实验室专职人员</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人。其中</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人均为副高级职称。</a:t>
            </a:r>
            <a:endPar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a:spcBef>
                <a:spcPts val="1200"/>
              </a:spcBef>
              <a:defRPr/>
            </a:pPr>
            <a:endPar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a:spcBef>
                <a:spcPts val="1200"/>
              </a:spcBef>
              <a:defRPr/>
            </a:pPr>
            <a:endPar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 name="TextBox 59"/>
          <p:cNvSpPr>
            <a:spLocks noChangeArrowheads="1"/>
          </p:cNvSpPr>
          <p:nvPr/>
        </p:nvSpPr>
        <p:spPr bwMode="auto">
          <a:xfrm flipH="1">
            <a:off x="0" y="269"/>
            <a:ext cx="12192000" cy="70802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一、实验室简介</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95568" y="693928"/>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85951" y="720344"/>
            <a:ext cx="5443728" cy="574040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738971"/>
            <a:ext cx="5527887" cy="4345940"/>
          </a:xfrm>
          <a:prstGeom prst="rect">
            <a:avLst/>
          </a:prstGeom>
        </p:spPr>
        <p:txBody>
          <a:bodyPr vert="horz" wrap="square" lIns="0" tIns="199813" rIns="0" bIns="0" rtlCol="0">
            <a:spAutoFit/>
          </a:bodyPr>
          <a:lstStyle/>
          <a:p>
            <a:pPr marL="846455">
              <a:lnSpc>
                <a:spcPct val="100000"/>
              </a:lnSpc>
              <a:spcBef>
                <a:spcPts val="1180"/>
              </a:spcBef>
            </a:pPr>
            <a:r>
              <a:rPr sz="2400" dirty="0">
                <a:solidFill>
                  <a:srgbClr val="FF0000"/>
                </a:solidFill>
                <a:latin typeface="微软雅黑" panose="020B0503020204020204" pitchFamily="34" charset="-122"/>
                <a:cs typeface="微软雅黑" panose="020B0503020204020204" pitchFamily="34" charset="-122"/>
              </a:rPr>
              <a:t>第三级（</a:t>
            </a:r>
            <a:r>
              <a:rPr sz="2400" spc="-5" dirty="0">
                <a:solidFill>
                  <a:srgbClr val="FF0000"/>
                </a:solidFill>
                <a:latin typeface="微软雅黑" panose="020B0503020204020204" pitchFamily="34" charset="-122"/>
                <a:cs typeface="微软雅黑" panose="020B0503020204020204" pitchFamily="34" charset="-122"/>
              </a:rPr>
              <a:t> —￥1000）</a:t>
            </a:r>
            <a:endParaRPr sz="2400" dirty="0">
              <a:latin typeface="微软雅黑" panose="020B0503020204020204" pitchFamily="34" charset="-122"/>
              <a:cs typeface="微软雅黑" panose="020B0503020204020204" pitchFamily="34" charset="-122"/>
            </a:endParaRPr>
          </a:p>
          <a:p>
            <a:pPr marL="12700" marR="423545">
              <a:lnSpc>
                <a:spcPts val="3240"/>
              </a:lnSpc>
              <a:spcBef>
                <a:spcPts val="285"/>
              </a:spcBef>
            </a:pPr>
            <a:r>
              <a:rPr sz="2400" dirty="0">
                <a:latin typeface="微软雅黑" panose="020B0503020204020204" pitchFamily="34" charset="-122"/>
                <a:cs typeface="微软雅黑" panose="020B0503020204020204" pitchFamily="34" charset="-122"/>
              </a:rPr>
              <a:t>20、违</a:t>
            </a:r>
            <a:r>
              <a:rPr sz="2400" spc="-5" dirty="0">
                <a:latin typeface="微软雅黑" panose="020B0503020204020204" pitchFamily="34" charset="-122"/>
                <a:cs typeface="微软雅黑" panose="020B0503020204020204" pitchFamily="34" charset="-122"/>
              </a:rPr>
              <a:t>反</a:t>
            </a:r>
            <a:r>
              <a:rPr sz="2400" dirty="0">
                <a:latin typeface="微软雅黑" panose="020B0503020204020204" pitchFamily="34" charset="-122"/>
                <a:cs typeface="微软雅黑" panose="020B0503020204020204" pitchFamily="34" charset="-122"/>
              </a:rPr>
              <a:t>操作规程及相关规定购买、 运输、使用或处理实验室中危险物品</a:t>
            </a:r>
          </a:p>
          <a:p>
            <a:pPr marL="12700" marR="233680">
              <a:lnSpc>
                <a:spcPts val="3240"/>
              </a:lnSpc>
              <a:spcBef>
                <a:spcPts val="5"/>
              </a:spcBef>
            </a:pPr>
            <a:r>
              <a:rPr sz="2400" dirty="0">
                <a:latin typeface="微软雅黑" panose="020B0503020204020204" pitchFamily="34" charset="-122"/>
                <a:cs typeface="微软雅黑" panose="020B0503020204020204" pitchFamily="34" charset="-122"/>
              </a:rPr>
              <a:t>（包括剧毒化学品、易制</a:t>
            </a:r>
            <a:r>
              <a:rPr sz="2400" spc="-25" dirty="0">
                <a:latin typeface="微软雅黑" panose="020B0503020204020204" pitchFamily="34" charset="-122"/>
                <a:cs typeface="微软雅黑" panose="020B0503020204020204" pitchFamily="34" charset="-122"/>
              </a:rPr>
              <a:t>毒</a:t>
            </a:r>
            <a:r>
              <a:rPr sz="2400" spc="-5" dirty="0">
                <a:latin typeface="微软雅黑" panose="020B0503020204020204" pitchFamily="34" charset="-122"/>
                <a:cs typeface="微软雅黑" panose="020B0503020204020204" pitchFamily="34" charset="-122"/>
              </a:rPr>
              <a:t>/</a:t>
            </a:r>
            <a:r>
              <a:rPr sz="2400" dirty="0">
                <a:latin typeface="微软雅黑" panose="020B0503020204020204" pitchFamily="34" charset="-122"/>
                <a:cs typeface="微软雅黑" panose="020B0503020204020204" pitchFamily="34" charset="-122"/>
              </a:rPr>
              <a:t>易制爆化 学品、麻醉药品、精神药品、放射性同</a:t>
            </a:r>
          </a:p>
          <a:p>
            <a:pPr marL="12700" marR="5080">
              <a:lnSpc>
                <a:spcPts val="3240"/>
              </a:lnSpc>
            </a:pPr>
            <a:r>
              <a:rPr sz="2400" dirty="0">
                <a:latin typeface="微软雅黑" panose="020B0503020204020204" pitchFamily="34" charset="-122"/>
                <a:cs typeface="微软雅黑" panose="020B0503020204020204" pitchFamily="34" charset="-122"/>
              </a:rPr>
              <a:t>位素、致病性病原微生物）、特种设备 及特殊设备（包括具有高速、</a:t>
            </a:r>
            <a:r>
              <a:rPr sz="2400" spc="-30" dirty="0">
                <a:latin typeface="微软雅黑" panose="020B0503020204020204" pitchFamily="34" charset="-122"/>
                <a:cs typeface="微软雅黑" panose="020B0503020204020204" pitchFamily="34" charset="-122"/>
              </a:rPr>
              <a:t>高</a:t>
            </a:r>
            <a:r>
              <a:rPr sz="2400" spc="-5" dirty="0">
                <a:latin typeface="微软雅黑" panose="020B0503020204020204" pitchFamily="34" charset="-122"/>
                <a:cs typeface="微软雅黑" panose="020B0503020204020204" pitchFamily="34" charset="-122"/>
              </a:rPr>
              <a:t>/</a:t>
            </a:r>
            <a:r>
              <a:rPr sz="2400" dirty="0">
                <a:latin typeface="微软雅黑" panose="020B0503020204020204" pitchFamily="34" charset="-122"/>
                <a:cs typeface="微软雅黑" panose="020B0503020204020204" pitchFamily="34" charset="-122"/>
              </a:rPr>
              <a:t>低温、 高压、强电、电加热、强光闪烁、振动、</a:t>
            </a:r>
          </a:p>
          <a:p>
            <a:pPr marL="12700" marR="233680">
              <a:lnSpc>
                <a:spcPts val="3240"/>
              </a:lnSpc>
              <a:spcBef>
                <a:spcPts val="5"/>
              </a:spcBef>
            </a:pPr>
            <a:r>
              <a:rPr sz="2400" dirty="0">
                <a:latin typeface="微软雅黑" panose="020B0503020204020204" pitchFamily="34" charset="-122"/>
                <a:cs typeface="微软雅黑" panose="020B0503020204020204" pitchFamily="34" charset="-122"/>
              </a:rPr>
              <a:t>噪声等特点的实验设备）、实验室危险 废弃物</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1341"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360160" y="1243584"/>
            <a:ext cx="5445760" cy="459028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472088" y="1304340"/>
            <a:ext cx="5455920" cy="4275455"/>
          </a:xfrm>
          <a:prstGeom prst="rect">
            <a:avLst/>
          </a:prstGeom>
        </p:spPr>
        <p:txBody>
          <a:bodyPr vert="horz" wrap="square" lIns="0" tIns="220133" rIns="0" bIns="0" rtlCol="0">
            <a:spAutoFit/>
          </a:bodyPr>
          <a:lstStyle/>
          <a:p>
            <a:pPr marL="72263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第三级（</a:t>
            </a:r>
            <a:r>
              <a:rPr sz="2665" spc="-25"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—￥1000）</a:t>
            </a:r>
            <a:endParaRPr sz="2665">
              <a:latin typeface="微软雅黑" panose="020B0503020204020204" pitchFamily="34" charset="-122"/>
              <a:cs typeface="微软雅黑" panose="020B0503020204020204" pitchFamily="34" charset="-122"/>
            </a:endParaRPr>
          </a:p>
          <a:p>
            <a:pPr marL="12700" marR="210820">
              <a:lnSpc>
                <a:spcPct val="150000"/>
              </a:lnSpc>
            </a:pPr>
            <a:r>
              <a:rPr sz="2665" dirty="0">
                <a:latin typeface="微软雅黑" panose="020B0503020204020204" pitchFamily="34" charset="-122"/>
                <a:cs typeface="微软雅黑" panose="020B0503020204020204" pitchFamily="34" charset="-122"/>
              </a:rPr>
              <a:t>21、未采取必要的措施导</a:t>
            </a:r>
            <a:r>
              <a:rPr sz="2665" spc="-15" dirty="0">
                <a:latin typeface="微软雅黑" panose="020B0503020204020204" pitchFamily="34" charset="-122"/>
                <a:cs typeface="微软雅黑" panose="020B0503020204020204" pitchFamily="34" charset="-122"/>
              </a:rPr>
              <a:t>致</a:t>
            </a:r>
            <a:r>
              <a:rPr sz="2665" dirty="0">
                <a:latin typeface="微软雅黑" panose="020B0503020204020204" pitchFamily="34" charset="-122"/>
                <a:cs typeface="微软雅黑" panose="020B0503020204020204" pitchFamily="34" charset="-122"/>
              </a:rPr>
              <a:t>危险物 品（包括剧毒化学品、</a:t>
            </a:r>
            <a:r>
              <a:rPr sz="2665" spc="-15" dirty="0">
                <a:latin typeface="微软雅黑" panose="020B0503020204020204" pitchFamily="34" charset="-122"/>
                <a:cs typeface="微软雅黑" panose="020B0503020204020204" pitchFamily="34" charset="-122"/>
              </a:rPr>
              <a:t>易</a:t>
            </a:r>
            <a:r>
              <a:rPr sz="2665" dirty="0">
                <a:latin typeface="微软雅黑" panose="020B0503020204020204" pitchFamily="34" charset="-122"/>
                <a:cs typeface="微软雅黑" panose="020B0503020204020204" pitchFamily="34" charset="-122"/>
              </a:rPr>
              <a:t>制</a:t>
            </a:r>
            <a:r>
              <a:rPr sz="2665" spc="5" dirty="0">
                <a:latin typeface="微软雅黑" panose="020B0503020204020204" pitchFamily="34" charset="-122"/>
                <a:cs typeface="微软雅黑" panose="020B0503020204020204" pitchFamily="34" charset="-122"/>
              </a:rPr>
              <a:t>毒</a:t>
            </a:r>
            <a:r>
              <a:rPr sz="2665" spc="-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易</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制爆化</a:t>
            </a:r>
            <a:r>
              <a:rPr sz="2665" spc="-15" dirty="0">
                <a:latin typeface="微软雅黑" panose="020B0503020204020204" pitchFamily="34" charset="-122"/>
                <a:cs typeface="微软雅黑" panose="020B0503020204020204" pitchFamily="34" charset="-122"/>
              </a:rPr>
              <a:t>学</a:t>
            </a:r>
            <a:r>
              <a:rPr sz="2665" dirty="0">
                <a:latin typeface="微软雅黑" panose="020B0503020204020204" pitchFamily="34" charset="-122"/>
                <a:cs typeface="微软雅黑" panose="020B0503020204020204" pitchFamily="34" charset="-122"/>
              </a:rPr>
              <a:t>品</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麻醉药</a:t>
            </a:r>
            <a:r>
              <a:rPr sz="2665" spc="-15" dirty="0">
                <a:latin typeface="微软雅黑" panose="020B0503020204020204" pitchFamily="34" charset="-122"/>
                <a:cs typeface="微软雅黑" panose="020B0503020204020204" pitchFamily="34" charset="-122"/>
              </a:rPr>
              <a:t>品</a:t>
            </a:r>
            <a:r>
              <a:rPr sz="2665" dirty="0">
                <a:latin typeface="微软雅黑" panose="020B0503020204020204" pitchFamily="34" charset="-122"/>
                <a:cs typeface="微软雅黑" panose="020B0503020204020204" pitchFamily="34" charset="-122"/>
              </a:rPr>
              <a:t>、</a:t>
            </a:r>
            <a:r>
              <a:rPr sz="2665" spc="-15" dirty="0">
                <a:latin typeface="微软雅黑" panose="020B0503020204020204" pitchFamily="34" charset="-122"/>
                <a:cs typeface="微软雅黑" panose="020B0503020204020204" pitchFamily="34" charset="-122"/>
              </a:rPr>
              <a:t>精</a:t>
            </a:r>
            <a:r>
              <a:rPr sz="2665" dirty="0">
                <a:latin typeface="微软雅黑" panose="020B0503020204020204" pitchFamily="34" charset="-122"/>
                <a:cs typeface="微软雅黑" panose="020B0503020204020204" pitchFamily="34" charset="-122"/>
              </a:rPr>
              <a:t>神药品、</a:t>
            </a:r>
            <a:endParaRPr sz="2665">
              <a:latin typeface="微软雅黑" panose="020B0503020204020204" pitchFamily="34" charset="-122"/>
              <a:cs typeface="微软雅黑" panose="020B0503020204020204" pitchFamily="34" charset="-122"/>
            </a:endParaRPr>
          </a:p>
          <a:p>
            <a:pPr marL="12700" marR="5080">
              <a:lnSpc>
                <a:spcPct val="150000"/>
              </a:lnSpc>
              <a:spcBef>
                <a:spcPts val="5"/>
              </a:spcBef>
            </a:pPr>
            <a:r>
              <a:rPr sz="2665" spc="5" dirty="0">
                <a:latin typeface="微软雅黑" panose="020B0503020204020204" pitchFamily="34" charset="-122"/>
                <a:cs typeface="微软雅黑" panose="020B0503020204020204" pitchFamily="34" charset="-122"/>
              </a:rPr>
              <a:t>放射</a:t>
            </a:r>
            <a:r>
              <a:rPr sz="2665" spc="-5" dirty="0">
                <a:latin typeface="微软雅黑" panose="020B0503020204020204" pitchFamily="34" charset="-122"/>
                <a:cs typeface="微软雅黑" panose="020B0503020204020204" pitchFamily="34" charset="-122"/>
              </a:rPr>
              <a:t>性</a:t>
            </a:r>
            <a:r>
              <a:rPr sz="2665" spc="-10" dirty="0">
                <a:latin typeface="微软雅黑" panose="020B0503020204020204" pitchFamily="34" charset="-122"/>
                <a:cs typeface="微软雅黑" panose="020B0503020204020204" pitchFamily="34" charset="-122"/>
              </a:rPr>
              <a:t>同</a:t>
            </a:r>
            <a:r>
              <a:rPr sz="2665" spc="5" dirty="0">
                <a:latin typeface="微软雅黑" panose="020B0503020204020204" pitchFamily="34" charset="-122"/>
                <a:cs typeface="微软雅黑" panose="020B0503020204020204" pitchFamily="34" charset="-122"/>
              </a:rPr>
              <a:t>位</a:t>
            </a:r>
            <a:r>
              <a:rPr sz="2665" spc="-15" dirty="0">
                <a:latin typeface="微软雅黑" panose="020B0503020204020204" pitchFamily="34" charset="-122"/>
                <a:cs typeface="微软雅黑" panose="020B0503020204020204" pitchFamily="34" charset="-122"/>
              </a:rPr>
              <a:t>素</a:t>
            </a:r>
            <a:r>
              <a:rPr sz="2665" spc="5" dirty="0">
                <a:latin typeface="微软雅黑" panose="020B0503020204020204" pitchFamily="34" charset="-122"/>
                <a:cs typeface="微软雅黑" panose="020B0503020204020204" pitchFamily="34" charset="-122"/>
              </a:rPr>
              <a:t>、致</a:t>
            </a:r>
            <a:r>
              <a:rPr sz="2665" spc="-5" dirty="0">
                <a:latin typeface="微软雅黑" panose="020B0503020204020204" pitchFamily="34" charset="-122"/>
                <a:cs typeface="微软雅黑" panose="020B0503020204020204" pitchFamily="34" charset="-122"/>
              </a:rPr>
              <a:t>病</a:t>
            </a:r>
            <a:r>
              <a:rPr sz="2665" spc="-10" dirty="0">
                <a:latin typeface="微软雅黑" panose="020B0503020204020204" pitchFamily="34" charset="-122"/>
                <a:cs typeface="微软雅黑" panose="020B0503020204020204" pitchFamily="34" charset="-122"/>
              </a:rPr>
              <a:t>性</a:t>
            </a:r>
            <a:r>
              <a:rPr sz="2665" spc="5" dirty="0">
                <a:latin typeface="微软雅黑" panose="020B0503020204020204" pitchFamily="34" charset="-122"/>
                <a:cs typeface="微软雅黑" panose="020B0503020204020204" pitchFamily="34" charset="-122"/>
              </a:rPr>
              <a:t>病</a:t>
            </a:r>
            <a:r>
              <a:rPr sz="2665" spc="-15" dirty="0">
                <a:latin typeface="微软雅黑" panose="020B0503020204020204" pitchFamily="34" charset="-122"/>
                <a:cs typeface="微软雅黑" panose="020B0503020204020204" pitchFamily="34" charset="-122"/>
              </a:rPr>
              <a:t>原</a:t>
            </a:r>
            <a:r>
              <a:rPr sz="2665" spc="5" dirty="0">
                <a:latin typeface="微软雅黑" panose="020B0503020204020204" pitchFamily="34" charset="-122"/>
                <a:cs typeface="微软雅黑" panose="020B0503020204020204" pitchFamily="34" charset="-122"/>
              </a:rPr>
              <a:t>微生</a:t>
            </a:r>
            <a:r>
              <a:rPr sz="2665" spc="-5" dirty="0">
                <a:latin typeface="微软雅黑" panose="020B0503020204020204" pitchFamily="34" charset="-122"/>
                <a:cs typeface="微软雅黑" panose="020B0503020204020204" pitchFamily="34" charset="-122"/>
              </a:rPr>
              <a:t>物</a:t>
            </a:r>
            <a:r>
              <a:rPr sz="2665" dirty="0">
                <a:latin typeface="微软雅黑" panose="020B0503020204020204" pitchFamily="34" charset="-122"/>
                <a:cs typeface="微软雅黑" panose="020B0503020204020204" pitchFamily="34" charset="-122"/>
              </a:rPr>
              <a:t>） 被盗或遗失，或发生上</a:t>
            </a:r>
            <a:r>
              <a:rPr sz="2665" spc="-15" dirty="0">
                <a:latin typeface="微软雅黑" panose="020B0503020204020204" pitchFamily="34" charset="-122"/>
                <a:cs typeface="微软雅黑" panose="020B0503020204020204" pitchFamily="34" charset="-122"/>
              </a:rPr>
              <a:t>述</a:t>
            </a:r>
            <a:r>
              <a:rPr sz="2665" dirty="0">
                <a:latin typeface="微软雅黑" panose="020B0503020204020204" pitchFamily="34" charset="-122"/>
                <a:cs typeface="微软雅黑" panose="020B0503020204020204" pitchFamily="34" charset="-122"/>
              </a:rPr>
              <a:t>情况</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责 任单位未立即上报学校</a:t>
            </a:r>
            <a:r>
              <a:rPr sz="2665" spc="-15" dirty="0">
                <a:latin typeface="微软雅黑" panose="020B0503020204020204" pitchFamily="34" charset="-122"/>
                <a:cs typeface="微软雅黑" panose="020B0503020204020204" pitchFamily="34" charset="-122"/>
              </a:rPr>
              <a:t>有</a:t>
            </a:r>
            <a:r>
              <a:rPr sz="2665" dirty="0">
                <a:latin typeface="微软雅黑" panose="020B0503020204020204" pitchFamily="34" charset="-122"/>
                <a:cs typeface="微软雅黑" panose="020B0503020204020204" pitchFamily="34" charset="-122"/>
              </a:rPr>
              <a:t>关部门</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280915" y="787469"/>
            <a:ext cx="5268428"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67360" y="2137663"/>
            <a:ext cx="5443728" cy="280416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2218849"/>
            <a:ext cx="5221393" cy="2426970"/>
          </a:xfrm>
          <a:prstGeom prst="rect">
            <a:avLst/>
          </a:prstGeom>
        </p:spPr>
        <p:txBody>
          <a:bodyPr vert="horz" wrap="square" lIns="0" tIns="220133" rIns="0" bIns="0" rtlCol="0">
            <a:spAutoFit/>
          </a:bodyPr>
          <a:lstStyle/>
          <a:p>
            <a:pPr marL="722630">
              <a:lnSpc>
                <a:spcPct val="100000"/>
              </a:lnSpc>
              <a:spcBef>
                <a:spcPts val="1300"/>
              </a:spcBef>
            </a:pPr>
            <a:r>
              <a:rPr sz="2665" spc="5" dirty="0">
                <a:solidFill>
                  <a:srgbClr val="FF0000"/>
                </a:solidFill>
                <a:latin typeface="微软雅黑" panose="020B0503020204020204" pitchFamily="34" charset="-122"/>
                <a:cs typeface="微软雅黑" panose="020B0503020204020204" pitchFamily="34" charset="-122"/>
              </a:rPr>
              <a:t>第三</a:t>
            </a:r>
            <a:r>
              <a:rPr sz="2665" spc="-5" dirty="0">
                <a:solidFill>
                  <a:srgbClr val="FF0000"/>
                </a:solidFill>
                <a:latin typeface="微软雅黑" panose="020B0503020204020204" pitchFamily="34" charset="-122"/>
                <a:cs typeface="微软雅黑" panose="020B0503020204020204" pitchFamily="34" charset="-122"/>
              </a:rPr>
              <a:t>级</a:t>
            </a:r>
            <a:r>
              <a:rPr sz="2665" spc="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—￥1000）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22、给学校或他人财产造</a:t>
            </a:r>
            <a:r>
              <a:rPr sz="2665" spc="-10" dirty="0">
                <a:latin typeface="微软雅黑" panose="020B0503020204020204" pitchFamily="34" charset="-122"/>
                <a:cs typeface="微软雅黑" panose="020B0503020204020204" pitchFamily="34" charset="-122"/>
              </a:rPr>
              <a:t>成</a:t>
            </a:r>
            <a:r>
              <a:rPr sz="2665" dirty="0">
                <a:latin typeface="微软雅黑" panose="020B0503020204020204" pitchFamily="34" charset="-122"/>
                <a:cs typeface="微软雅黑" panose="020B0503020204020204" pitchFamily="34" charset="-122"/>
              </a:rPr>
              <a:t>损失</a:t>
            </a:r>
            <a:endParaRPr sz="2665">
              <a:latin typeface="微软雅黑" panose="020B0503020204020204" pitchFamily="34" charset="-122"/>
              <a:cs typeface="微软雅黑" panose="020B0503020204020204" pitchFamily="34" charset="-122"/>
            </a:endParaRPr>
          </a:p>
          <a:p>
            <a:pPr marL="12700" marR="5080">
              <a:lnSpc>
                <a:spcPct val="150000"/>
              </a:lnSpc>
              <a:spcBef>
                <a:spcPts val="5"/>
              </a:spcBef>
            </a:pPr>
            <a:r>
              <a:rPr sz="2665" dirty="0">
                <a:latin typeface="微软雅黑" panose="020B0503020204020204" pitchFamily="34" charset="-122"/>
                <a:cs typeface="微软雅黑" panose="020B0503020204020204" pitchFamily="34" charset="-122"/>
              </a:rPr>
              <a:t>（100</a:t>
            </a:r>
            <a:r>
              <a:rPr sz="2665" spc="-10" dirty="0">
                <a:latin typeface="微软雅黑" panose="020B0503020204020204" pitchFamily="34" charset="-122"/>
                <a:cs typeface="微软雅黑" panose="020B0503020204020204" pitchFamily="34" charset="-122"/>
              </a:rPr>
              <a:t>0</a:t>
            </a:r>
            <a:r>
              <a:rPr sz="2665" dirty="0">
                <a:latin typeface="微软雅黑" panose="020B0503020204020204" pitchFamily="34" charset="-122"/>
                <a:cs typeface="微软雅黑" panose="020B0503020204020204" pitchFamily="34" charset="-122"/>
              </a:rPr>
              <a:t>元</a:t>
            </a:r>
            <a:r>
              <a:rPr sz="2665" spc="-5" dirty="0">
                <a:latin typeface="微软雅黑" panose="020B0503020204020204" pitchFamily="34" charset="-122"/>
                <a:cs typeface="微软雅黑" panose="020B0503020204020204" pitchFamily="34" charset="-122"/>
              </a:rPr>
              <a:t>至</a:t>
            </a:r>
            <a:r>
              <a:rPr sz="2665" dirty="0">
                <a:latin typeface="微软雅黑" panose="020B0503020204020204" pitchFamily="34" charset="-122"/>
                <a:cs typeface="微软雅黑" panose="020B0503020204020204" pitchFamily="34" charset="-122"/>
              </a:rPr>
              <a:t>5000</a:t>
            </a:r>
            <a:r>
              <a:rPr sz="2665" spc="-10" dirty="0">
                <a:latin typeface="微软雅黑" panose="020B0503020204020204" pitchFamily="34" charset="-122"/>
                <a:cs typeface="微软雅黑" panose="020B0503020204020204" pitchFamily="34" charset="-122"/>
              </a:rPr>
              <a:t>0</a:t>
            </a:r>
            <a:r>
              <a:rPr sz="2665" dirty="0">
                <a:latin typeface="微软雅黑" panose="020B0503020204020204" pitchFamily="34" charset="-122"/>
                <a:cs typeface="微软雅黑" panose="020B0503020204020204" pitchFamily="34" charset="-122"/>
              </a:rPr>
              <a:t>元）</a:t>
            </a:r>
            <a:r>
              <a:rPr sz="2665" spc="5" dirty="0">
                <a:latin typeface="微软雅黑" panose="020B0503020204020204" pitchFamily="34" charset="-122"/>
                <a:cs typeface="微软雅黑" panose="020B0503020204020204" pitchFamily="34" charset="-122"/>
              </a:rPr>
              <a:t>或</a:t>
            </a:r>
            <a:r>
              <a:rPr sz="2665" dirty="0">
                <a:latin typeface="微软雅黑" panose="020B0503020204020204" pitchFamily="34" charset="-122"/>
                <a:cs typeface="微软雅黑" panose="020B0503020204020204" pitchFamily="34" charset="-122"/>
              </a:rPr>
              <a:t>有人员受 轻伤以下后果</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11341" y="685872"/>
            <a:ext cx="5266456"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29247" y="1513840"/>
            <a:ext cx="5443728" cy="4049776"/>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9484" y="1609789"/>
            <a:ext cx="5512647" cy="3710940"/>
          </a:xfrm>
          <a:prstGeom prst="rect">
            <a:avLst/>
          </a:prstGeom>
        </p:spPr>
        <p:txBody>
          <a:bodyPr vert="horz" wrap="square" lIns="0" tIns="219286" rIns="0" bIns="0" rtlCol="0">
            <a:spAutoFit/>
          </a:bodyPr>
          <a:lstStyle/>
          <a:p>
            <a:pPr marL="722630">
              <a:lnSpc>
                <a:spcPct val="100000"/>
              </a:lnSpc>
              <a:spcBef>
                <a:spcPts val="1295"/>
              </a:spcBef>
            </a:pPr>
            <a:r>
              <a:rPr sz="2665" dirty="0">
                <a:solidFill>
                  <a:srgbClr val="FF0000"/>
                </a:solidFill>
                <a:latin typeface="微软雅黑" panose="020B0503020204020204" pitchFamily="34" charset="-122"/>
                <a:cs typeface="微软雅黑" panose="020B0503020204020204" pitchFamily="34" charset="-122"/>
              </a:rPr>
              <a:t>第二级（</a:t>
            </a:r>
            <a:r>
              <a:rPr sz="2665" spc="-2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—￥2000）</a:t>
            </a:r>
            <a:endParaRPr sz="2665">
              <a:latin typeface="微软雅黑" panose="020B0503020204020204" pitchFamily="34" charset="-122"/>
              <a:cs typeface="微软雅黑" panose="020B0503020204020204" pitchFamily="34" charset="-122"/>
            </a:endParaRPr>
          </a:p>
          <a:p>
            <a:pPr marL="12700" marR="5080">
              <a:lnSpc>
                <a:spcPct val="150000"/>
              </a:lnSpc>
              <a:spcBef>
                <a:spcPts val="5"/>
              </a:spcBef>
            </a:pPr>
            <a:r>
              <a:rPr sz="2665" dirty="0">
                <a:latin typeface="微软雅黑" panose="020B0503020204020204" pitchFamily="34" charset="-122"/>
                <a:cs typeface="微软雅黑" panose="020B0503020204020204" pitchFamily="34" charset="-122"/>
              </a:rPr>
              <a:t>23、未</a:t>
            </a:r>
            <a:r>
              <a:rPr sz="2665" spc="-10" dirty="0">
                <a:latin typeface="微软雅黑" panose="020B0503020204020204" pitchFamily="34" charset="-122"/>
                <a:cs typeface="微软雅黑" panose="020B0503020204020204" pitchFamily="34" charset="-122"/>
              </a:rPr>
              <a:t>经许</a:t>
            </a:r>
            <a:r>
              <a:rPr sz="2665" spc="5" dirty="0">
                <a:latin typeface="微软雅黑" panose="020B0503020204020204" pitchFamily="34" charset="-122"/>
                <a:cs typeface="微软雅黑" panose="020B0503020204020204" pitchFamily="34" charset="-122"/>
              </a:rPr>
              <a:t>可擅</a:t>
            </a:r>
            <a:r>
              <a:rPr sz="2665" spc="-5" dirty="0">
                <a:latin typeface="微软雅黑" panose="020B0503020204020204" pitchFamily="34" charset="-122"/>
                <a:cs typeface="微软雅黑" panose="020B0503020204020204" pitchFamily="34" charset="-122"/>
              </a:rPr>
              <a:t>自</a:t>
            </a:r>
            <a:r>
              <a:rPr sz="2665" spc="-10" dirty="0">
                <a:latin typeface="微软雅黑" panose="020B0503020204020204" pitchFamily="34" charset="-122"/>
                <a:cs typeface="微软雅黑" panose="020B0503020204020204" pitchFamily="34" charset="-122"/>
              </a:rPr>
              <a:t>启</a:t>
            </a:r>
            <a:r>
              <a:rPr sz="2665" spc="5" dirty="0">
                <a:latin typeface="微软雅黑" panose="020B0503020204020204" pitchFamily="34" charset="-122"/>
                <a:cs typeface="微软雅黑" panose="020B0503020204020204" pitchFamily="34" charset="-122"/>
              </a:rPr>
              <a:t>用</a:t>
            </a:r>
            <a:r>
              <a:rPr sz="2665" spc="-15" dirty="0">
                <a:latin typeface="微软雅黑" panose="020B0503020204020204" pitchFamily="34" charset="-122"/>
                <a:cs typeface="微软雅黑" panose="020B0503020204020204" pitchFamily="34" charset="-122"/>
              </a:rPr>
              <a:t>被</a:t>
            </a:r>
            <a:r>
              <a:rPr sz="2665" spc="5" dirty="0">
                <a:latin typeface="微软雅黑" panose="020B0503020204020204" pitchFamily="34" charset="-122"/>
                <a:cs typeface="微软雅黑" panose="020B0503020204020204" pitchFamily="34" charset="-122"/>
              </a:rPr>
              <a:t>封实</a:t>
            </a:r>
            <a:r>
              <a:rPr sz="2665" spc="-5" dirty="0">
                <a:latin typeface="微软雅黑" panose="020B0503020204020204" pitchFamily="34" charset="-122"/>
                <a:cs typeface="微软雅黑" panose="020B0503020204020204" pitchFamily="34" charset="-122"/>
              </a:rPr>
              <a:t>验</a:t>
            </a:r>
            <a:r>
              <a:rPr sz="2665" spc="-10" dirty="0">
                <a:latin typeface="微软雅黑" panose="020B0503020204020204" pitchFamily="34" charset="-122"/>
                <a:cs typeface="微软雅黑" panose="020B0503020204020204" pitchFamily="34" charset="-122"/>
              </a:rPr>
              <a:t>室</a:t>
            </a:r>
            <a:r>
              <a:rPr sz="2665" dirty="0">
                <a:latin typeface="微软雅黑" panose="020B0503020204020204" pitchFamily="34" charset="-122"/>
                <a:cs typeface="微软雅黑" panose="020B0503020204020204" pitchFamily="34" charset="-122"/>
              </a:rPr>
              <a:t>， 或管理失误造成他人随</a:t>
            </a:r>
            <a:r>
              <a:rPr sz="2665" spc="-15" dirty="0">
                <a:latin typeface="微软雅黑" panose="020B0503020204020204" pitchFamily="34" charset="-122"/>
                <a:cs typeface="微软雅黑" panose="020B0503020204020204" pitchFamily="34" charset="-122"/>
              </a:rPr>
              <a:t>便</a:t>
            </a:r>
            <a:r>
              <a:rPr sz="2665" dirty="0">
                <a:latin typeface="微软雅黑" panose="020B0503020204020204" pitchFamily="34" charset="-122"/>
                <a:cs typeface="微软雅黑" panose="020B0503020204020204" pitchFamily="34" charset="-122"/>
              </a:rPr>
              <a:t>进出</a:t>
            </a:r>
            <a:r>
              <a:rPr sz="2665" spc="-15" dirty="0">
                <a:latin typeface="微软雅黑" panose="020B0503020204020204" pitchFamily="34" charset="-122"/>
                <a:cs typeface="微软雅黑" panose="020B0503020204020204" pitchFamily="34" charset="-122"/>
              </a:rPr>
              <a:t>被</a:t>
            </a:r>
            <a:r>
              <a:rPr sz="2665" dirty="0">
                <a:latin typeface="微软雅黑" panose="020B0503020204020204" pitchFamily="34" charset="-122"/>
                <a:cs typeface="微软雅黑" panose="020B0503020204020204" pitchFamily="34" charset="-122"/>
              </a:rPr>
              <a:t>封 实验室，或得知他人私</a:t>
            </a:r>
            <a:r>
              <a:rPr sz="2665" spc="-15" dirty="0">
                <a:latin typeface="微软雅黑" panose="020B0503020204020204" pitchFamily="34" charset="-122"/>
                <a:cs typeface="微软雅黑" panose="020B0503020204020204" pitchFamily="34" charset="-122"/>
              </a:rPr>
              <a:t>自</a:t>
            </a:r>
            <a:r>
              <a:rPr sz="2665" dirty="0">
                <a:latin typeface="微软雅黑" panose="020B0503020204020204" pitchFamily="34" charset="-122"/>
                <a:cs typeface="微软雅黑" panose="020B0503020204020204" pitchFamily="34" charset="-122"/>
              </a:rPr>
              <a:t>启封</a:t>
            </a:r>
            <a:r>
              <a:rPr sz="2665" spc="-15" dirty="0">
                <a:latin typeface="微软雅黑" panose="020B0503020204020204" pitchFamily="34" charset="-122"/>
                <a:cs typeface="微软雅黑" panose="020B0503020204020204" pitchFamily="34" charset="-122"/>
              </a:rPr>
              <a:t>被</a:t>
            </a:r>
            <a:r>
              <a:rPr sz="2665" dirty="0">
                <a:latin typeface="微软雅黑" panose="020B0503020204020204" pitchFamily="34" charset="-122"/>
                <a:cs typeface="微软雅黑" panose="020B0503020204020204" pitchFamily="34" charset="-122"/>
              </a:rPr>
              <a:t>封 实验室，未及时采取措</a:t>
            </a:r>
            <a:r>
              <a:rPr sz="2665" spc="-15" dirty="0">
                <a:latin typeface="微软雅黑" panose="020B0503020204020204" pitchFamily="34" charset="-122"/>
                <a:cs typeface="微软雅黑" panose="020B0503020204020204" pitchFamily="34" charset="-122"/>
              </a:rPr>
              <a:t>施</a:t>
            </a:r>
            <a:r>
              <a:rPr sz="2665" dirty="0">
                <a:latin typeface="微软雅黑" panose="020B0503020204020204" pitchFamily="34" charset="-122"/>
                <a:cs typeface="微软雅黑" panose="020B0503020204020204" pitchFamily="34" charset="-122"/>
              </a:rPr>
              <a:t>并及</a:t>
            </a:r>
            <a:r>
              <a:rPr sz="2665" spc="-15" dirty="0">
                <a:latin typeface="微软雅黑" panose="020B0503020204020204" pitchFamily="34" charset="-122"/>
                <a:cs typeface="微软雅黑" panose="020B0503020204020204" pitchFamily="34" charset="-122"/>
              </a:rPr>
              <a:t>时</a:t>
            </a:r>
            <a:r>
              <a:rPr sz="2665" dirty="0">
                <a:latin typeface="微软雅黑" panose="020B0503020204020204" pitchFamily="34" charset="-122"/>
                <a:cs typeface="微软雅黑" panose="020B0503020204020204" pitchFamily="34" charset="-122"/>
              </a:rPr>
              <a:t>报 告相关部门</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203152" y="685872"/>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67360" y="2220976"/>
            <a:ext cx="5443728" cy="2602992"/>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76816" y="2201299"/>
            <a:ext cx="5516880" cy="2478405"/>
          </a:xfrm>
          <a:prstGeom prst="rect">
            <a:avLst/>
          </a:prstGeom>
        </p:spPr>
        <p:txBody>
          <a:bodyPr vert="horz" wrap="square" lIns="0" tIns="220133" rIns="0" bIns="0" rtlCol="0">
            <a:spAutoFit/>
          </a:bodyPr>
          <a:lstStyle/>
          <a:p>
            <a:pPr marL="72263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第二</a:t>
            </a:r>
            <a:r>
              <a:rPr sz="2665" spc="-5" dirty="0">
                <a:solidFill>
                  <a:srgbClr val="FF0000"/>
                </a:solidFill>
                <a:latin typeface="微软雅黑" panose="020B0503020204020204" pitchFamily="34" charset="-122"/>
                <a:cs typeface="微软雅黑" panose="020B0503020204020204" pitchFamily="34" charset="-122"/>
              </a:rPr>
              <a:t>级</a:t>
            </a:r>
            <a:r>
              <a:rPr sz="266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—￥2000）</a:t>
            </a:r>
            <a:endParaRPr sz="2665">
              <a:latin typeface="微软雅黑" panose="020B0503020204020204" pitchFamily="34" charset="-122"/>
              <a:cs typeface="微软雅黑" panose="020B0503020204020204" pitchFamily="34" charset="-122"/>
            </a:endParaRPr>
          </a:p>
          <a:p>
            <a:pPr marL="12700" marR="5080">
              <a:lnSpc>
                <a:spcPct val="150000"/>
              </a:lnSpc>
            </a:pPr>
            <a:r>
              <a:rPr sz="2665" dirty="0">
                <a:latin typeface="微软雅黑" panose="020B0503020204020204" pitchFamily="34" charset="-122"/>
                <a:cs typeface="微软雅黑" panose="020B0503020204020204" pitchFamily="34" charset="-122"/>
              </a:rPr>
              <a:t>24、因</a:t>
            </a:r>
            <a:r>
              <a:rPr sz="2665" spc="-10" dirty="0">
                <a:latin typeface="微软雅黑" panose="020B0503020204020204" pitchFamily="34" charset="-122"/>
                <a:cs typeface="微软雅黑" panose="020B0503020204020204" pitchFamily="34" charset="-122"/>
              </a:rPr>
              <a:t>玩忽</a:t>
            </a:r>
            <a:r>
              <a:rPr sz="2665" dirty="0">
                <a:latin typeface="微软雅黑" panose="020B0503020204020204" pitchFamily="34" charset="-122"/>
                <a:cs typeface="微软雅黑" panose="020B0503020204020204" pitchFamily="34" charset="-122"/>
              </a:rPr>
              <a:t>职守</a:t>
            </a:r>
            <a:r>
              <a:rPr sz="2665" spc="5" dirty="0">
                <a:latin typeface="微软雅黑" panose="020B0503020204020204" pitchFamily="34" charset="-122"/>
                <a:cs typeface="微软雅黑" panose="020B0503020204020204" pitchFamily="34" charset="-122"/>
              </a:rPr>
              <a:t>、</a:t>
            </a:r>
            <a:r>
              <a:rPr sz="2665" spc="-10" dirty="0">
                <a:latin typeface="微软雅黑" panose="020B0503020204020204" pitchFamily="34" charset="-122"/>
                <a:cs typeface="微软雅黑" panose="020B0503020204020204" pitchFamily="34" charset="-122"/>
              </a:rPr>
              <a:t>滥</a:t>
            </a:r>
            <a:r>
              <a:rPr sz="2665" dirty="0">
                <a:latin typeface="微软雅黑" panose="020B0503020204020204" pitchFamily="34" charset="-122"/>
                <a:cs typeface="微软雅黑" panose="020B0503020204020204" pitchFamily="34" charset="-122"/>
              </a:rPr>
              <a:t>用</a:t>
            </a:r>
            <a:r>
              <a:rPr sz="2665" spc="-10" dirty="0">
                <a:latin typeface="微软雅黑" panose="020B0503020204020204" pitchFamily="34" charset="-122"/>
                <a:cs typeface="微软雅黑" panose="020B0503020204020204" pitchFamily="34" charset="-122"/>
              </a:rPr>
              <a:t>职</a:t>
            </a:r>
            <a:r>
              <a:rPr sz="2665" dirty="0">
                <a:latin typeface="微软雅黑" panose="020B0503020204020204" pitchFamily="34" charset="-122"/>
                <a:cs typeface="微软雅黑" panose="020B0503020204020204" pitchFamily="34" charset="-122"/>
              </a:rPr>
              <a:t>权等</a:t>
            </a:r>
            <a:r>
              <a:rPr sz="2665" spc="5" dirty="0">
                <a:latin typeface="微软雅黑" panose="020B0503020204020204" pitchFamily="34" charset="-122"/>
                <a:cs typeface="微软雅黑" panose="020B0503020204020204" pitchFamily="34" charset="-122"/>
              </a:rPr>
              <a:t>原</a:t>
            </a:r>
            <a:r>
              <a:rPr sz="2665" spc="-10" dirty="0">
                <a:latin typeface="微软雅黑" panose="020B0503020204020204" pitchFamily="34" charset="-122"/>
                <a:cs typeface="微软雅黑" panose="020B0503020204020204" pitchFamily="34" charset="-122"/>
              </a:rPr>
              <a:t>因</a:t>
            </a:r>
            <a:r>
              <a:rPr sz="2665" dirty="0">
                <a:latin typeface="微软雅黑" panose="020B0503020204020204" pitchFamily="34" charset="-122"/>
                <a:cs typeface="微软雅黑" panose="020B0503020204020204" pitchFamily="34" charset="-122"/>
              </a:rPr>
              <a:t>， 致使在本人负责的实验</a:t>
            </a:r>
            <a:r>
              <a:rPr sz="2665" spc="-10" dirty="0">
                <a:latin typeface="微软雅黑" panose="020B0503020204020204" pitchFamily="34" charset="-122"/>
                <a:cs typeface="微软雅黑" panose="020B0503020204020204" pitchFamily="34" charset="-122"/>
              </a:rPr>
              <a:t>室</a:t>
            </a:r>
            <a:r>
              <a:rPr sz="2665" dirty="0">
                <a:latin typeface="微软雅黑" panose="020B0503020204020204" pitchFamily="34" charset="-122"/>
                <a:cs typeface="微软雅黑" panose="020B0503020204020204" pitchFamily="34" charset="-122"/>
              </a:rPr>
              <a:t>区域</a:t>
            </a:r>
            <a:r>
              <a:rPr sz="2665" spc="-10" dirty="0">
                <a:latin typeface="微软雅黑" panose="020B0503020204020204" pitchFamily="34" charset="-122"/>
                <a:cs typeface="微软雅黑" panose="020B0503020204020204" pitchFamily="34" charset="-122"/>
              </a:rPr>
              <a:t>内</a:t>
            </a:r>
            <a:r>
              <a:rPr sz="2665" dirty="0">
                <a:latin typeface="微软雅黑" panose="020B0503020204020204" pitchFamily="34" charset="-122"/>
                <a:cs typeface="微软雅黑" panose="020B0503020204020204" pitchFamily="34" charset="-122"/>
              </a:rPr>
              <a:t>发 生安全事故</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09744" y="684263"/>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19087" y="2306319"/>
            <a:ext cx="5445760" cy="265988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31017" y="2316276"/>
            <a:ext cx="5181600" cy="2478405"/>
          </a:xfrm>
          <a:prstGeom prst="rect">
            <a:avLst/>
          </a:prstGeom>
        </p:spPr>
        <p:txBody>
          <a:bodyPr vert="horz" wrap="square" lIns="0" tIns="220133" rIns="0" bIns="0" rtlCol="0">
            <a:spAutoFit/>
          </a:bodyPr>
          <a:lstStyle/>
          <a:p>
            <a:pPr marL="722630" algn="just">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第二级（</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—￥2000）</a:t>
            </a:r>
            <a:endParaRPr sz="2665">
              <a:latin typeface="微软雅黑" panose="020B0503020204020204" pitchFamily="34" charset="-122"/>
              <a:cs typeface="微软雅黑" panose="020B0503020204020204" pitchFamily="34" charset="-122"/>
            </a:endParaRPr>
          </a:p>
          <a:p>
            <a:pPr marL="12700" marR="5080" algn="just">
              <a:lnSpc>
                <a:spcPct val="150000"/>
              </a:lnSpc>
            </a:pPr>
            <a:r>
              <a:rPr sz="2665" dirty="0">
                <a:latin typeface="微软雅黑" panose="020B0503020204020204" pitchFamily="34" charset="-122"/>
                <a:cs typeface="微软雅黑" panose="020B0503020204020204" pitchFamily="34" charset="-122"/>
              </a:rPr>
              <a:t>25、私自改变、改造实验</a:t>
            </a:r>
            <a:r>
              <a:rPr sz="2665" spc="-15" dirty="0">
                <a:latin typeface="微软雅黑" panose="020B0503020204020204" pitchFamily="34" charset="-122"/>
                <a:cs typeface="微软雅黑" panose="020B0503020204020204" pitchFamily="34" charset="-122"/>
              </a:rPr>
              <a:t>室</a:t>
            </a:r>
            <a:r>
              <a:rPr sz="2665" dirty="0">
                <a:latin typeface="微软雅黑" panose="020B0503020204020204" pitchFamily="34" charset="-122"/>
                <a:cs typeface="微软雅黑" panose="020B0503020204020204" pitchFamily="34" charset="-122"/>
              </a:rPr>
              <a:t>内布局 或对安全设施、设备进</a:t>
            </a:r>
            <a:r>
              <a:rPr sz="2665" spc="-15" dirty="0">
                <a:latin typeface="微软雅黑" panose="020B0503020204020204" pitchFamily="34" charset="-122"/>
                <a:cs typeface="微软雅黑" panose="020B0503020204020204" pitchFamily="34" charset="-122"/>
              </a:rPr>
              <a:t>行</a:t>
            </a:r>
            <a:r>
              <a:rPr sz="2665" dirty="0">
                <a:latin typeface="微软雅黑" panose="020B0503020204020204" pitchFamily="34" charset="-122"/>
                <a:cs typeface="微软雅黑" panose="020B0503020204020204" pitchFamily="34" charset="-122"/>
              </a:rPr>
              <a:t>拆改</a:t>
            </a:r>
            <a:r>
              <a:rPr sz="2665" spc="-15" dirty="0">
                <a:latin typeface="微软雅黑" panose="020B0503020204020204" pitchFamily="34" charset="-122"/>
                <a:cs typeface="微软雅黑" panose="020B0503020204020204" pitchFamily="34" charset="-122"/>
              </a:rPr>
              <a:t>从</a:t>
            </a:r>
            <a:r>
              <a:rPr sz="2665" dirty="0">
                <a:latin typeface="微软雅黑" panose="020B0503020204020204" pitchFamily="34" charset="-122"/>
                <a:cs typeface="微软雅黑" panose="020B0503020204020204" pitchFamily="34" charset="-122"/>
              </a:rPr>
              <a:t>而 造成重大安全隐患</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146723" y="685872"/>
            <a:ext cx="5315389"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40944" y="1818640"/>
            <a:ext cx="5445760" cy="3444240"/>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51620" y="1915744"/>
            <a:ext cx="5181600" cy="3094355"/>
          </a:xfrm>
          <a:prstGeom prst="rect">
            <a:avLst/>
          </a:prstGeom>
        </p:spPr>
        <p:txBody>
          <a:bodyPr vert="horz" wrap="square" lIns="0" tIns="220133" rIns="0" bIns="0" rtlCol="0">
            <a:spAutoFit/>
          </a:bodyPr>
          <a:lstStyle/>
          <a:p>
            <a:pPr marL="722630" algn="just">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第二级</a:t>
            </a:r>
            <a:r>
              <a:rPr sz="2665" spc="5" dirty="0">
                <a:solidFill>
                  <a:srgbClr val="FF0000"/>
                </a:solidFill>
                <a:latin typeface="微软雅黑" panose="020B0503020204020204" pitchFamily="34" charset="-122"/>
                <a:cs typeface="微软雅黑" panose="020B0503020204020204" pitchFamily="34" charset="-122"/>
              </a:rPr>
              <a:t>（</a:t>
            </a:r>
            <a:r>
              <a:rPr sz="2665" spc="-30"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—￥2000）</a:t>
            </a:r>
            <a:endParaRPr sz="2665">
              <a:latin typeface="微软雅黑" panose="020B0503020204020204" pitchFamily="34" charset="-122"/>
              <a:cs typeface="微软雅黑" panose="020B0503020204020204" pitchFamily="34" charset="-122"/>
            </a:endParaRPr>
          </a:p>
          <a:p>
            <a:pPr marL="12700" marR="5080" algn="just">
              <a:lnSpc>
                <a:spcPct val="150000"/>
              </a:lnSpc>
            </a:pPr>
            <a:r>
              <a:rPr sz="2665" dirty="0">
                <a:latin typeface="微软雅黑" panose="020B0503020204020204" pitchFamily="34" charset="-122"/>
                <a:cs typeface="微软雅黑" panose="020B0503020204020204" pitchFamily="34" charset="-122"/>
              </a:rPr>
              <a:t>26、暴力抗拒政府部门、</a:t>
            </a:r>
            <a:r>
              <a:rPr sz="2665" spc="-15" dirty="0">
                <a:latin typeface="微软雅黑" panose="020B0503020204020204" pitchFamily="34" charset="-122"/>
                <a:cs typeface="微软雅黑" panose="020B0503020204020204" pitchFamily="34" charset="-122"/>
              </a:rPr>
              <a:t>学</a:t>
            </a:r>
            <a:r>
              <a:rPr sz="2665" dirty="0">
                <a:latin typeface="微软雅黑" panose="020B0503020204020204" pitchFamily="34" charset="-122"/>
                <a:cs typeface="微软雅黑" panose="020B0503020204020204" pitchFamily="34" charset="-122"/>
              </a:rPr>
              <a:t>校职能 部门、本单位日常安全</a:t>
            </a:r>
            <a:r>
              <a:rPr sz="2665" spc="-15" dirty="0">
                <a:latin typeface="微软雅黑" panose="020B0503020204020204" pitchFamily="34" charset="-122"/>
                <a:cs typeface="微软雅黑" panose="020B0503020204020204" pitchFamily="34" charset="-122"/>
              </a:rPr>
              <a:t>管</a:t>
            </a:r>
            <a:r>
              <a:rPr sz="2665" dirty="0">
                <a:latin typeface="微软雅黑" panose="020B0503020204020204" pitchFamily="34" charset="-122"/>
                <a:cs typeface="微软雅黑" panose="020B0503020204020204" pitchFamily="34" charset="-122"/>
              </a:rPr>
              <a:t>理和</a:t>
            </a:r>
            <a:r>
              <a:rPr sz="2665" spc="-15" dirty="0">
                <a:latin typeface="微软雅黑" panose="020B0503020204020204" pitchFamily="34" charset="-122"/>
                <a:cs typeface="微软雅黑" panose="020B0503020204020204" pitchFamily="34" charset="-122"/>
              </a:rPr>
              <a:t>检</a:t>
            </a:r>
            <a:r>
              <a:rPr sz="2665" dirty="0">
                <a:latin typeface="微软雅黑" panose="020B0503020204020204" pitchFamily="34" charset="-122"/>
                <a:cs typeface="微软雅黑" panose="020B0503020204020204" pitchFamily="34" charset="-122"/>
              </a:rPr>
              <a:t>查 的，或对相关工作人员</a:t>
            </a:r>
            <a:r>
              <a:rPr sz="2665" spc="-15" dirty="0">
                <a:latin typeface="微软雅黑" panose="020B0503020204020204" pitchFamily="34" charset="-122"/>
                <a:cs typeface="微软雅黑" panose="020B0503020204020204" pitchFamily="34" charset="-122"/>
              </a:rPr>
              <a:t>进</a:t>
            </a:r>
            <a:r>
              <a:rPr sz="2665" dirty="0">
                <a:latin typeface="微软雅黑" panose="020B0503020204020204" pitchFamily="34" charset="-122"/>
                <a:cs typeface="微软雅黑" panose="020B0503020204020204" pitchFamily="34" charset="-122"/>
              </a:rPr>
              <a:t>行人</a:t>
            </a:r>
            <a:r>
              <a:rPr sz="2665" spc="-15" dirty="0">
                <a:latin typeface="微软雅黑" panose="020B0503020204020204" pitchFamily="34" charset="-122"/>
                <a:cs typeface="微软雅黑" panose="020B0503020204020204" pitchFamily="34" charset="-122"/>
              </a:rPr>
              <a:t>身</a:t>
            </a:r>
            <a:r>
              <a:rPr sz="2665" dirty="0">
                <a:latin typeface="微软雅黑" panose="020B0503020204020204" pitchFamily="34" charset="-122"/>
                <a:cs typeface="微软雅黑" panose="020B0503020204020204" pitchFamily="34" charset="-122"/>
              </a:rPr>
              <a:t>攻 击或侮辱</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07957" y="685872"/>
            <a:ext cx="5270400" cy="5856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402831" y="2196592"/>
            <a:ext cx="5445760" cy="2684272"/>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514253" y="2218849"/>
            <a:ext cx="5100320" cy="2426970"/>
          </a:xfrm>
          <a:prstGeom prst="rect">
            <a:avLst/>
          </a:prstGeom>
        </p:spPr>
        <p:txBody>
          <a:bodyPr vert="horz" wrap="square" lIns="0" tIns="220133" rIns="0" bIns="0" rtlCol="0">
            <a:spAutoFit/>
          </a:bodyPr>
          <a:lstStyle/>
          <a:p>
            <a:pPr marL="759460">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第一级（—￥4000）</a:t>
            </a:r>
            <a:endParaRPr sz="2665">
              <a:latin typeface="微软雅黑" panose="020B0503020204020204" pitchFamily="34" charset="-122"/>
              <a:cs typeface="微软雅黑" panose="020B0503020204020204" pitchFamily="34" charset="-122"/>
            </a:endParaRPr>
          </a:p>
          <a:p>
            <a:pPr marL="12700">
              <a:lnSpc>
                <a:spcPct val="100000"/>
              </a:lnSpc>
              <a:spcBef>
                <a:spcPts val="1200"/>
              </a:spcBef>
            </a:pPr>
            <a:r>
              <a:rPr sz="2665" dirty="0">
                <a:latin typeface="微软雅黑" panose="020B0503020204020204" pitchFamily="34" charset="-122"/>
                <a:cs typeface="微软雅黑" panose="020B0503020204020204" pitchFamily="34" charset="-122"/>
              </a:rPr>
              <a:t>27、给学校或他人财产造</a:t>
            </a:r>
            <a:r>
              <a:rPr sz="2665" spc="-15" dirty="0">
                <a:latin typeface="微软雅黑" panose="020B0503020204020204" pitchFamily="34" charset="-122"/>
                <a:cs typeface="微软雅黑" panose="020B0503020204020204" pitchFamily="34" charset="-122"/>
              </a:rPr>
              <a:t>成</a:t>
            </a:r>
            <a:r>
              <a:rPr sz="2665" dirty="0">
                <a:latin typeface="微软雅黑" panose="020B0503020204020204" pitchFamily="34" charset="-122"/>
                <a:cs typeface="微软雅黑" panose="020B0503020204020204" pitchFamily="34" charset="-122"/>
              </a:rPr>
              <a:t>损失</a:t>
            </a:r>
            <a:endParaRPr sz="2665">
              <a:latin typeface="微软雅黑" panose="020B0503020204020204" pitchFamily="34" charset="-122"/>
              <a:cs typeface="微软雅黑" panose="020B0503020204020204" pitchFamily="34" charset="-122"/>
            </a:endParaRPr>
          </a:p>
          <a:p>
            <a:pPr marL="12700" marR="5080">
              <a:lnSpc>
                <a:spcPct val="150000"/>
              </a:lnSpc>
              <a:spcBef>
                <a:spcPts val="5"/>
              </a:spcBef>
            </a:pPr>
            <a:r>
              <a:rPr sz="2665" dirty="0">
                <a:latin typeface="微软雅黑" panose="020B0503020204020204" pitchFamily="34" charset="-122"/>
                <a:cs typeface="微软雅黑" panose="020B0503020204020204" pitchFamily="34" charset="-122"/>
              </a:rPr>
              <a:t>（50000元以上），或有人</a:t>
            </a:r>
            <a:r>
              <a:rPr sz="2665" spc="-15" dirty="0">
                <a:latin typeface="微软雅黑" panose="020B0503020204020204" pitchFamily="34" charset="-122"/>
                <a:cs typeface="微软雅黑" panose="020B0503020204020204" pitchFamily="34" charset="-122"/>
              </a:rPr>
              <a:t>员</a:t>
            </a:r>
            <a:r>
              <a:rPr sz="2665" dirty="0">
                <a:latin typeface="微软雅黑" panose="020B0503020204020204" pitchFamily="34" charset="-122"/>
                <a:cs typeface="微软雅黑" panose="020B0503020204020204" pitchFamily="34" charset="-122"/>
              </a:rPr>
              <a:t>受重 伤以上后果</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6234113" y="685872"/>
            <a:ext cx="5313600" cy="5904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483615" y="1532128"/>
            <a:ext cx="5443728" cy="4015231"/>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93885" y="1609789"/>
            <a:ext cx="5455920" cy="3710940"/>
          </a:xfrm>
          <a:prstGeom prst="rect">
            <a:avLst/>
          </a:prstGeom>
        </p:spPr>
        <p:txBody>
          <a:bodyPr vert="horz" wrap="square" lIns="0" tIns="219286" rIns="0" bIns="0" rtlCol="0">
            <a:spAutoFit/>
          </a:bodyPr>
          <a:lstStyle/>
          <a:p>
            <a:pPr marL="722630">
              <a:lnSpc>
                <a:spcPct val="100000"/>
              </a:lnSpc>
              <a:spcBef>
                <a:spcPts val="1295"/>
              </a:spcBef>
            </a:pPr>
            <a:r>
              <a:rPr sz="2665" dirty="0">
                <a:solidFill>
                  <a:srgbClr val="FF0000"/>
                </a:solidFill>
                <a:latin typeface="微软雅黑" panose="020B0503020204020204" pitchFamily="34" charset="-122"/>
                <a:cs typeface="微软雅黑" panose="020B0503020204020204" pitchFamily="34" charset="-122"/>
              </a:rPr>
              <a:t>第一级（</a:t>
            </a:r>
            <a:r>
              <a:rPr sz="2665" spc="-25" dirty="0">
                <a:solidFill>
                  <a:srgbClr val="FF0000"/>
                </a:solidFill>
                <a:latin typeface="微软雅黑" panose="020B0503020204020204" pitchFamily="34" charset="-122"/>
                <a:cs typeface="微软雅黑" panose="020B0503020204020204" pitchFamily="34" charset="-122"/>
              </a:rPr>
              <a:t> </a:t>
            </a:r>
            <a:r>
              <a:rPr sz="2665" dirty="0">
                <a:solidFill>
                  <a:srgbClr val="FF0000"/>
                </a:solidFill>
                <a:latin typeface="微软雅黑" panose="020B0503020204020204" pitchFamily="34" charset="-122"/>
                <a:cs typeface="微软雅黑" panose="020B0503020204020204" pitchFamily="34" charset="-122"/>
              </a:rPr>
              <a:t>—￥4000）</a:t>
            </a:r>
            <a:endParaRPr sz="2665">
              <a:latin typeface="微软雅黑" panose="020B0503020204020204" pitchFamily="34" charset="-122"/>
              <a:cs typeface="微软雅黑" panose="020B0503020204020204" pitchFamily="34" charset="-122"/>
            </a:endParaRPr>
          </a:p>
          <a:p>
            <a:pPr marL="12700" marR="5080">
              <a:lnSpc>
                <a:spcPct val="150000"/>
              </a:lnSpc>
              <a:spcBef>
                <a:spcPts val="5"/>
              </a:spcBef>
            </a:pPr>
            <a:r>
              <a:rPr sz="2665" spc="-5" dirty="0">
                <a:latin typeface="微软雅黑" panose="020B0503020204020204" pitchFamily="34" charset="-122"/>
                <a:cs typeface="微软雅黑" panose="020B0503020204020204" pitchFamily="34" charset="-122"/>
              </a:rPr>
              <a:t>28</a:t>
            </a:r>
            <a:r>
              <a:rPr sz="2665" dirty="0">
                <a:latin typeface="微软雅黑" panose="020B0503020204020204" pitchFamily="34" charset="-122"/>
                <a:cs typeface="微软雅黑" panose="020B0503020204020204" pitchFamily="34" charset="-122"/>
              </a:rPr>
              <a:t>、发生造成人员伤亡或</a:t>
            </a:r>
            <a:r>
              <a:rPr sz="2665" spc="-10" dirty="0">
                <a:latin typeface="微软雅黑" panose="020B0503020204020204" pitchFamily="34" charset="-122"/>
                <a:cs typeface="微软雅黑" panose="020B0503020204020204" pitchFamily="34" charset="-122"/>
              </a:rPr>
              <a:t>财</a:t>
            </a:r>
            <a:r>
              <a:rPr sz="2665" dirty="0">
                <a:latin typeface="微软雅黑" panose="020B0503020204020204" pitchFamily="34" charset="-122"/>
                <a:cs typeface="微软雅黑" panose="020B0503020204020204" pitchFamily="34" charset="-122"/>
              </a:rPr>
              <a:t>产损失 的实验室安全事故后，</a:t>
            </a:r>
            <a:r>
              <a:rPr sz="2665" spc="-15" dirty="0">
                <a:latin typeface="微软雅黑" panose="020B0503020204020204" pitchFamily="34" charset="-122"/>
                <a:cs typeface="微软雅黑" panose="020B0503020204020204" pitchFamily="34" charset="-122"/>
              </a:rPr>
              <a:t>未</a:t>
            </a:r>
            <a:r>
              <a:rPr sz="2665" dirty="0">
                <a:latin typeface="微软雅黑" panose="020B0503020204020204" pitchFamily="34" charset="-122"/>
                <a:cs typeface="微软雅黑" panose="020B0503020204020204" pitchFamily="34" charset="-122"/>
              </a:rPr>
              <a:t>立即</a:t>
            </a:r>
            <a:r>
              <a:rPr sz="2665" spc="-15" dirty="0">
                <a:latin typeface="微软雅黑" panose="020B0503020204020204" pitchFamily="34" charset="-122"/>
                <a:cs typeface="微软雅黑" panose="020B0503020204020204" pitchFamily="34" charset="-122"/>
              </a:rPr>
              <a:t>组</a:t>
            </a:r>
            <a:r>
              <a:rPr sz="2665" dirty="0">
                <a:latin typeface="微软雅黑" panose="020B0503020204020204" pitchFamily="34" charset="-122"/>
                <a:cs typeface="微软雅黑" panose="020B0503020204020204" pitchFamily="34" charset="-122"/>
              </a:rPr>
              <a:t>织 救援、</a:t>
            </a:r>
            <a:r>
              <a:rPr sz="2665" spc="-15" dirty="0">
                <a:latin typeface="微软雅黑" panose="020B0503020204020204" pitchFamily="34" charset="-122"/>
                <a:cs typeface="微软雅黑" panose="020B0503020204020204" pitchFamily="34" charset="-122"/>
              </a:rPr>
              <a:t>未</a:t>
            </a:r>
            <a:r>
              <a:rPr sz="2665" dirty="0">
                <a:latin typeface="微软雅黑" panose="020B0503020204020204" pitchFamily="34" charset="-122"/>
                <a:cs typeface="微软雅黑" panose="020B0503020204020204" pitchFamily="34" charset="-122"/>
              </a:rPr>
              <a:t>采</a:t>
            </a:r>
            <a:r>
              <a:rPr sz="2665" spc="-15" dirty="0">
                <a:latin typeface="微软雅黑" panose="020B0503020204020204" pitchFamily="34" charset="-122"/>
                <a:cs typeface="微软雅黑" panose="020B0503020204020204" pitchFamily="34" charset="-122"/>
              </a:rPr>
              <a:t>取</a:t>
            </a:r>
            <a:r>
              <a:rPr sz="2665" dirty="0">
                <a:latin typeface="微软雅黑" panose="020B0503020204020204" pitchFamily="34" charset="-122"/>
                <a:cs typeface="微软雅黑" panose="020B0503020204020204" pitchFamily="34" charset="-122"/>
              </a:rPr>
              <a:t>处置措</a:t>
            </a:r>
            <a:r>
              <a:rPr sz="2665" spc="-15" dirty="0">
                <a:latin typeface="微软雅黑" panose="020B0503020204020204" pitchFamily="34" charset="-122"/>
                <a:cs typeface="微软雅黑" panose="020B0503020204020204" pitchFamily="34" charset="-122"/>
              </a:rPr>
              <a:t>施</a:t>
            </a:r>
            <a:r>
              <a:rPr sz="2665" dirty="0">
                <a:latin typeface="微软雅黑" panose="020B0503020204020204" pitchFamily="34" charset="-122"/>
                <a:cs typeface="微软雅黑" panose="020B0503020204020204" pitchFamily="34" charset="-122"/>
              </a:rPr>
              <a:t>、</a:t>
            </a:r>
            <a:r>
              <a:rPr sz="2665" spc="-15" dirty="0">
                <a:latin typeface="微软雅黑" panose="020B0503020204020204" pitchFamily="34" charset="-122"/>
                <a:cs typeface="微软雅黑" panose="020B0503020204020204" pitchFamily="34" charset="-122"/>
              </a:rPr>
              <a:t>隐</a:t>
            </a:r>
            <a:r>
              <a:rPr sz="2665" dirty="0">
                <a:latin typeface="微软雅黑" panose="020B0503020204020204" pitchFamily="34" charset="-122"/>
                <a:cs typeface="微软雅黑" panose="020B0503020204020204" pitchFamily="34" charset="-122"/>
              </a:rPr>
              <a:t>瞒不报， 或未及时向学校相关部</a:t>
            </a:r>
            <a:r>
              <a:rPr sz="2665" spc="-15" dirty="0">
                <a:latin typeface="微软雅黑" panose="020B0503020204020204" pitchFamily="34" charset="-122"/>
                <a:cs typeface="微软雅黑" panose="020B0503020204020204" pitchFamily="34" charset="-122"/>
              </a:rPr>
              <a:t>门</a:t>
            </a:r>
            <a:r>
              <a:rPr sz="2665" dirty="0">
                <a:latin typeface="微软雅黑" panose="020B0503020204020204" pitchFamily="34" charset="-122"/>
                <a:cs typeface="微软雅黑" panose="020B0503020204020204" pitchFamily="34" charset="-122"/>
              </a:rPr>
              <a:t>报告</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或 不如实反映事故情况</a:t>
            </a:r>
            <a:endParaRPr sz="2665">
              <a:latin typeface="微软雅黑" panose="020B0503020204020204" pitchFamily="34" charset="-122"/>
              <a:cs typeface="微软雅黑" panose="020B0503020204020204"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752677" y="685872"/>
            <a:ext cx="5343323" cy="5952000"/>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352031" y="1351280"/>
            <a:ext cx="5445760" cy="4376928"/>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6463961" y="1304340"/>
            <a:ext cx="5181600" cy="4326890"/>
          </a:xfrm>
          <a:prstGeom prst="rect">
            <a:avLst/>
          </a:prstGeom>
        </p:spPr>
        <p:txBody>
          <a:bodyPr vert="horz" wrap="square" lIns="0" tIns="220133" rIns="0" bIns="0" rtlCol="0">
            <a:spAutoFit/>
          </a:bodyPr>
          <a:lstStyle/>
          <a:p>
            <a:pPr marL="758825">
              <a:lnSpc>
                <a:spcPct val="100000"/>
              </a:lnSpc>
              <a:spcBef>
                <a:spcPts val="1300"/>
              </a:spcBef>
            </a:pPr>
            <a:r>
              <a:rPr sz="2665" dirty="0">
                <a:solidFill>
                  <a:srgbClr val="FF0000"/>
                </a:solidFill>
                <a:latin typeface="微软雅黑" panose="020B0503020204020204" pitchFamily="34" charset="-122"/>
                <a:cs typeface="微软雅黑" panose="020B0503020204020204" pitchFamily="34" charset="-122"/>
              </a:rPr>
              <a:t>第一级（—￥4000）</a:t>
            </a:r>
            <a:endParaRPr sz="2665" dirty="0">
              <a:latin typeface="微软雅黑" panose="020B0503020204020204" pitchFamily="34" charset="-122"/>
              <a:cs typeface="微软雅黑" panose="020B0503020204020204" pitchFamily="34" charset="-122"/>
            </a:endParaRPr>
          </a:p>
          <a:p>
            <a:pPr marL="12700" marR="5080" algn="just">
              <a:lnSpc>
                <a:spcPct val="150000"/>
              </a:lnSpc>
            </a:pPr>
            <a:r>
              <a:rPr sz="2665" dirty="0">
                <a:latin typeface="微软雅黑" panose="020B0503020204020204" pitchFamily="34" charset="-122"/>
                <a:cs typeface="微软雅黑" panose="020B0503020204020204" pitchFamily="34" charset="-122"/>
              </a:rPr>
              <a:t>29、未经审批私自购买、</a:t>
            </a:r>
            <a:r>
              <a:rPr sz="2665" spc="-15" dirty="0">
                <a:latin typeface="微软雅黑" panose="020B0503020204020204" pitchFamily="34" charset="-122"/>
                <a:cs typeface="微软雅黑" panose="020B0503020204020204" pitchFamily="34" charset="-122"/>
              </a:rPr>
              <a:t>使</a:t>
            </a:r>
            <a:r>
              <a:rPr sz="2665" dirty="0">
                <a:latin typeface="微软雅黑" panose="020B0503020204020204" pitchFamily="34" charset="-122"/>
                <a:cs typeface="微软雅黑" panose="020B0503020204020204" pitchFamily="34" charset="-122"/>
              </a:rPr>
              <a:t>用或转 让剧毒化学品、易制毒</a:t>
            </a:r>
            <a:r>
              <a:rPr sz="2665" spc="-15" dirty="0">
                <a:latin typeface="微软雅黑" panose="020B0503020204020204" pitchFamily="34" charset="-122"/>
                <a:cs typeface="微软雅黑" panose="020B0503020204020204" pitchFamily="34" charset="-122"/>
              </a:rPr>
              <a:t>（</a:t>
            </a:r>
            <a:r>
              <a:rPr sz="2665" dirty="0">
                <a:latin typeface="微软雅黑" panose="020B0503020204020204" pitchFamily="34" charset="-122"/>
                <a:cs typeface="微软雅黑" panose="020B0503020204020204" pitchFamily="34" charset="-122"/>
              </a:rPr>
              <a:t>爆）</a:t>
            </a:r>
            <a:r>
              <a:rPr sz="2665" spc="-15" dirty="0">
                <a:latin typeface="微软雅黑" panose="020B0503020204020204" pitchFamily="34" charset="-122"/>
                <a:cs typeface="微软雅黑" panose="020B0503020204020204" pitchFamily="34" charset="-122"/>
              </a:rPr>
              <a:t>化</a:t>
            </a:r>
            <a:r>
              <a:rPr sz="2665" dirty="0">
                <a:latin typeface="微软雅黑" panose="020B0503020204020204" pitchFamily="34" charset="-122"/>
                <a:cs typeface="微软雅黑" panose="020B0503020204020204" pitchFamily="34" charset="-122"/>
              </a:rPr>
              <a:t>学 品、麻醉药品、精神药</a:t>
            </a:r>
            <a:r>
              <a:rPr sz="2665" spc="-15" dirty="0">
                <a:latin typeface="微软雅黑" panose="020B0503020204020204" pitchFamily="34" charset="-122"/>
                <a:cs typeface="微软雅黑" panose="020B0503020204020204" pitchFamily="34" charset="-122"/>
              </a:rPr>
              <a:t>品</a:t>
            </a:r>
            <a:r>
              <a:rPr sz="2665" dirty="0">
                <a:latin typeface="微软雅黑" panose="020B0503020204020204" pitchFamily="34" charset="-122"/>
                <a:cs typeface="微软雅黑" panose="020B0503020204020204" pitchFamily="34" charset="-122"/>
              </a:rPr>
              <a:t>、放</a:t>
            </a:r>
            <a:r>
              <a:rPr sz="2665" spc="-15" dirty="0">
                <a:latin typeface="微软雅黑" panose="020B0503020204020204" pitchFamily="34" charset="-122"/>
                <a:cs typeface="微软雅黑" panose="020B0503020204020204" pitchFamily="34" charset="-122"/>
              </a:rPr>
              <a:t>射</a:t>
            </a:r>
            <a:r>
              <a:rPr sz="2665" dirty="0">
                <a:latin typeface="微软雅黑" panose="020B0503020204020204" pitchFamily="34" charset="-122"/>
                <a:cs typeface="微软雅黑" panose="020B0503020204020204" pitchFamily="34" charset="-122"/>
              </a:rPr>
              <a:t>性 同位素，擅自将危险化</a:t>
            </a:r>
            <a:r>
              <a:rPr sz="2665" spc="-10" dirty="0">
                <a:latin typeface="微软雅黑" panose="020B0503020204020204" pitchFamily="34" charset="-122"/>
                <a:cs typeface="微软雅黑" panose="020B0503020204020204" pitchFamily="34" charset="-122"/>
              </a:rPr>
              <a:t>学</a:t>
            </a:r>
            <a:r>
              <a:rPr sz="2665" dirty="0">
                <a:latin typeface="微软雅黑" panose="020B0503020204020204" pitchFamily="34" charset="-122"/>
                <a:cs typeface="微软雅黑" panose="020B0503020204020204" pitchFamily="34" charset="-122"/>
              </a:rPr>
              <a:t>品带</a:t>
            </a:r>
            <a:r>
              <a:rPr sz="2665" spc="-10" dirty="0">
                <a:latin typeface="微软雅黑" panose="020B0503020204020204" pitchFamily="34" charset="-122"/>
                <a:cs typeface="微软雅黑" panose="020B0503020204020204" pitchFamily="34" charset="-122"/>
              </a:rPr>
              <a:t>离</a:t>
            </a:r>
            <a:r>
              <a:rPr sz="2665" spc="5" dirty="0">
                <a:latin typeface="微软雅黑" panose="020B0503020204020204" pitchFamily="34" charset="-122"/>
                <a:cs typeface="微软雅黑" panose="020B0503020204020204" pitchFamily="34" charset="-122"/>
              </a:rPr>
              <a:t>保 </a:t>
            </a:r>
            <a:r>
              <a:rPr sz="2665" dirty="0">
                <a:latin typeface="微软雅黑" panose="020B0503020204020204" pitchFamily="34" charset="-122"/>
                <a:cs typeface="微软雅黑" panose="020B0503020204020204" pitchFamily="34" charset="-122"/>
              </a:rPr>
              <a:t>管场所或使用国家禁止</a:t>
            </a:r>
            <a:r>
              <a:rPr sz="2665" spc="-15" dirty="0">
                <a:latin typeface="微软雅黑" panose="020B0503020204020204" pitchFamily="34" charset="-122"/>
                <a:cs typeface="微软雅黑" panose="020B0503020204020204" pitchFamily="34" charset="-122"/>
              </a:rPr>
              <a:t>使</a:t>
            </a:r>
            <a:r>
              <a:rPr sz="2665" dirty="0">
                <a:latin typeface="微软雅黑" panose="020B0503020204020204" pitchFamily="34" charset="-122"/>
                <a:cs typeface="微软雅黑" panose="020B0503020204020204" pitchFamily="34" charset="-122"/>
              </a:rPr>
              <a:t>用的</a:t>
            </a:r>
            <a:r>
              <a:rPr sz="2665" spc="-15" dirty="0">
                <a:latin typeface="微软雅黑" panose="020B0503020204020204" pitchFamily="34" charset="-122"/>
                <a:cs typeface="微软雅黑" panose="020B0503020204020204" pitchFamily="34" charset="-122"/>
              </a:rPr>
              <a:t>危</a:t>
            </a:r>
            <a:r>
              <a:rPr sz="2665" dirty="0">
                <a:latin typeface="微软雅黑" panose="020B0503020204020204" pitchFamily="34" charset="-122"/>
                <a:cs typeface="微软雅黑" panose="020B0503020204020204" pitchFamily="34" charset="-122"/>
              </a:rPr>
              <a:t>险 化学品</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0" y="708030"/>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0" y="784225"/>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sp>
        <p:nvSpPr>
          <p:cNvPr id="10" name="矩形 12"/>
          <p:cNvSpPr>
            <a:spLocks noChangeArrowheads="1"/>
          </p:cNvSpPr>
          <p:nvPr/>
        </p:nvSpPr>
        <p:spPr bwMode="auto">
          <a:xfrm>
            <a:off x="423333" y="885766"/>
            <a:ext cx="11446933" cy="5437247"/>
          </a:xfrm>
          <a:prstGeom prst="rect">
            <a:avLst/>
          </a:prstGeom>
          <a:noFill/>
          <a:ln>
            <a:noFill/>
          </a:ln>
        </p:spPr>
        <p:txBody>
          <a:bodyPr/>
          <a:lstStyle/>
          <a:p>
            <a:pPr algn="just">
              <a:lnSpc>
                <a:spcPct val="150000"/>
              </a:lnSpc>
              <a:spcBef>
                <a:spcPts val="0"/>
              </a:spcBef>
              <a:defRPr/>
            </a:pPr>
            <a:r>
              <a:rPr lang="en-US" altLang="zh-CN" sz="2200" b="1" dirty="0">
                <a:latin typeface="微软雅黑" panose="020B0503020204020204" pitchFamily="34" charset="-122"/>
                <a:ea typeface="微软雅黑" panose="020B0503020204020204" pitchFamily="34" charset="-122"/>
              </a:rPr>
              <a:t>1</a:t>
            </a:r>
            <a:r>
              <a:rPr lang="zh-CN" altLang="en-US" sz="2200" b="1" dirty="0">
                <a:latin typeface="微软雅黑" panose="020B0503020204020204" pitchFamily="34" charset="-122"/>
                <a:ea typeface="微软雅黑" panose="020B0503020204020204" pitchFamily="34" charset="-122"/>
              </a:rPr>
              <a:t>、</a:t>
            </a:r>
            <a:r>
              <a:rPr lang="zh-CN" altLang="en-US" sz="2400" b="1" dirty="0">
                <a:latin typeface="Times New Roman" panose="02020603050405020304" pitchFamily="18" charset="0"/>
                <a:ea typeface="楷体" panose="02010609060101010101" pitchFamily="49" charset="-122"/>
              </a:rPr>
              <a:t>霍普金森拉杆实验设备</a:t>
            </a:r>
          </a:p>
          <a:p>
            <a:pPr algn="just">
              <a:spcBef>
                <a:spcPts val="1200"/>
              </a:spcBef>
              <a:defRPr/>
            </a:pPr>
            <a:r>
              <a:rPr lang="en-US" altLang="zh-CN" sz="2000" dirty="0">
                <a:latin typeface="Times New Roman" panose="02020603050405020304" pitchFamily="18" charset="0"/>
                <a:ea typeface="楷体" panose="02010609060101010101" pitchFamily="49" charset="-122"/>
              </a:rPr>
              <a:t>        </a:t>
            </a:r>
            <a:r>
              <a:rPr lang="zh-CN" altLang="en-US" sz="2000" dirty="0">
                <a:latin typeface="Times New Roman" panose="02020603050405020304" pitchFamily="18" charset="0"/>
                <a:ea typeface="楷体" panose="02010609060101010101" pitchFamily="49" charset="-122"/>
              </a:rPr>
              <a:t>冲击动力学实验室主要从事材料的动力学行为研究。实验室主要设备有</a:t>
            </a:r>
            <a:r>
              <a:rPr lang="en-US" altLang="zh-CN" sz="2000" dirty="0">
                <a:latin typeface="Times New Roman" panose="02020603050405020304" pitchFamily="18" charset="0"/>
                <a:ea typeface="楷体" panose="02010609060101010101" pitchFamily="49" charset="-122"/>
              </a:rPr>
              <a:t>4</a:t>
            </a:r>
            <a:r>
              <a:rPr lang="zh-CN" altLang="en-US" sz="2000" dirty="0">
                <a:latin typeface="Times New Roman" panose="02020603050405020304" pitchFamily="18" charset="0"/>
                <a:ea typeface="楷体" panose="02010609060101010101" pitchFamily="49" charset="-122"/>
              </a:rPr>
              <a:t>套霍普金森杆实验平台</a:t>
            </a:r>
            <a:r>
              <a:rPr lang="en-US" altLang="zh-CN" sz="2000" dirty="0">
                <a:latin typeface="Times New Roman" panose="02020603050405020304" pitchFamily="18" charset="0"/>
                <a:ea typeface="楷体" panose="02010609060101010101" pitchFamily="49" charset="-122"/>
              </a:rPr>
              <a:t>——</a:t>
            </a:r>
            <a:r>
              <a:rPr lang="zh-CN" altLang="en-US" sz="2000" dirty="0">
                <a:latin typeface="Times New Roman" panose="02020603050405020304" pitchFamily="18" charset="0"/>
                <a:ea typeface="楷体" panose="02010609060101010101" pitchFamily="49" charset="-122"/>
              </a:rPr>
              <a:t>含冲击压缩及冲击拉伸</a:t>
            </a:r>
            <a:r>
              <a:rPr lang="en-US" altLang="zh-CN" sz="2000" dirty="0">
                <a:latin typeface="Times New Roman" panose="02020603050405020304" pitchFamily="18" charset="0"/>
                <a:ea typeface="楷体" panose="02010609060101010101" pitchFamily="49" charset="-122"/>
              </a:rPr>
              <a:t>2</a:t>
            </a:r>
            <a:r>
              <a:rPr lang="zh-CN" altLang="en-US" sz="2000" dirty="0">
                <a:latin typeface="Times New Roman" panose="02020603050405020304" pitchFamily="18" charset="0"/>
                <a:ea typeface="楷体" panose="02010609060101010101" pitchFamily="49" charset="-122"/>
              </a:rPr>
              <a:t>种加载方式，每个平台配有高强铝和高强钢</a:t>
            </a:r>
            <a:r>
              <a:rPr lang="en-US" altLang="zh-CN" sz="2000" dirty="0">
                <a:latin typeface="Times New Roman" panose="02020603050405020304" pitchFamily="18" charset="0"/>
                <a:ea typeface="楷体" panose="02010609060101010101" pitchFamily="49" charset="-122"/>
              </a:rPr>
              <a:t>2</a:t>
            </a:r>
            <a:r>
              <a:rPr lang="zh-CN" altLang="en-US" sz="2000" dirty="0">
                <a:latin typeface="Times New Roman" panose="02020603050405020304" pitchFamily="18" charset="0"/>
                <a:ea typeface="楷体" panose="02010609060101010101" pitchFamily="49" charset="-122"/>
              </a:rPr>
              <a:t>种杆材，杆件直径共有</a:t>
            </a:r>
            <a:r>
              <a:rPr lang="en-US" altLang="zh-CN" sz="2000" dirty="0">
                <a:latin typeface="Times New Roman" panose="02020603050405020304" pitchFamily="18" charset="0"/>
                <a:ea typeface="楷体" panose="02010609060101010101" pitchFamily="49" charset="-122"/>
              </a:rPr>
              <a:t>5</a:t>
            </a:r>
            <a:r>
              <a:rPr lang="zh-CN" altLang="en-US" sz="2000" dirty="0">
                <a:latin typeface="Times New Roman" panose="02020603050405020304" pitchFamily="18" charset="0"/>
                <a:ea typeface="楷体" panose="02010609060101010101" pitchFamily="49" charset="-122"/>
              </a:rPr>
              <a:t>种不同直径，小至</a:t>
            </a:r>
            <a:r>
              <a:rPr lang="en-US" altLang="zh-CN" sz="2000" dirty="0">
                <a:latin typeface="Times New Roman" panose="02020603050405020304" pitchFamily="18" charset="0"/>
                <a:ea typeface="楷体" panose="02010609060101010101" pitchFamily="49" charset="-122"/>
              </a:rPr>
              <a:t>Φ6mm</a:t>
            </a:r>
            <a:r>
              <a:rPr lang="zh-CN" altLang="en-US" sz="2000" dirty="0">
                <a:latin typeface="Times New Roman" panose="02020603050405020304" pitchFamily="18" charset="0"/>
                <a:ea typeface="楷体" panose="02010609060101010101" pitchFamily="49" charset="-122"/>
              </a:rPr>
              <a:t>微型杆，大至</a:t>
            </a:r>
            <a:r>
              <a:rPr lang="en-US" altLang="zh-CN" sz="2000" dirty="0">
                <a:latin typeface="Times New Roman" panose="02020603050405020304" pitchFamily="18" charset="0"/>
                <a:ea typeface="楷体" panose="02010609060101010101" pitchFamily="49" charset="-122"/>
              </a:rPr>
              <a:t>Φ74mm</a:t>
            </a:r>
            <a:r>
              <a:rPr lang="zh-CN" altLang="en-US" sz="2000" dirty="0">
                <a:latin typeface="Times New Roman" panose="02020603050405020304" pitchFamily="18" charset="0"/>
                <a:ea typeface="楷体" panose="02010609060101010101" pitchFamily="49" charset="-122"/>
              </a:rPr>
              <a:t>大直径杆。</a:t>
            </a:r>
            <a:r>
              <a:rPr lang="en-US" altLang="zh-CN" sz="2000" dirty="0">
                <a:latin typeface="Times New Roman" panose="02020603050405020304" pitchFamily="18" charset="0"/>
                <a:ea typeface="楷体" panose="02010609060101010101" pitchFamily="49" charset="-122"/>
              </a:rPr>
              <a:t>1</a:t>
            </a:r>
            <a:r>
              <a:rPr lang="zh-CN" altLang="en-US" sz="2000" dirty="0">
                <a:latin typeface="Times New Roman" panose="02020603050405020304" pitchFamily="18" charset="0"/>
                <a:ea typeface="楷体" panose="02010609060101010101" pitchFamily="49" charset="-122"/>
              </a:rPr>
              <a:t>套动态加载下适配多平台的高低温装置，温度范围</a:t>
            </a:r>
            <a:r>
              <a:rPr lang="en-US" altLang="zh-CN" sz="2000" dirty="0">
                <a:latin typeface="Times New Roman" panose="02020603050405020304" pitchFamily="18" charset="0"/>
                <a:ea typeface="楷体" panose="02010609060101010101" pitchFamily="49" charset="-122"/>
              </a:rPr>
              <a:t>-70~300</a:t>
            </a:r>
            <a:r>
              <a:rPr lang="en-US" altLang="en-US" sz="2000" dirty="0">
                <a:latin typeface="Times New Roman" panose="02020603050405020304" pitchFamily="18" charset="0"/>
                <a:ea typeface="楷体" panose="02010609060101010101" pitchFamily="49" charset="-122"/>
              </a:rPr>
              <a:t>℃</a:t>
            </a:r>
            <a:r>
              <a:rPr lang="zh-CN" altLang="en-US" sz="2000" dirty="0">
                <a:latin typeface="Times New Roman" panose="02020603050405020304" pitchFamily="18" charset="0"/>
                <a:ea typeface="楷体" panose="02010609060101010101" pitchFamily="49" charset="-122"/>
              </a:rPr>
              <a:t>。</a:t>
            </a:r>
            <a:r>
              <a:rPr lang="en-US" altLang="zh-CN" sz="2000" dirty="0">
                <a:latin typeface="Times New Roman" panose="02020603050405020304" pitchFamily="18" charset="0"/>
                <a:ea typeface="楷体" panose="02010609060101010101" pitchFamily="49" charset="-122"/>
              </a:rPr>
              <a:t>2</a:t>
            </a:r>
            <a:r>
              <a:rPr lang="zh-CN" altLang="en-US" sz="2000" dirty="0">
                <a:latin typeface="Times New Roman" panose="02020603050405020304" pitchFamily="18" charset="0"/>
                <a:ea typeface="楷体" panose="02010609060101010101" pitchFamily="49" charset="-122"/>
              </a:rPr>
              <a:t>台各</a:t>
            </a:r>
            <a:r>
              <a:rPr lang="en-US" altLang="zh-CN" sz="2000" dirty="0">
                <a:latin typeface="Times New Roman" panose="02020603050405020304" pitchFamily="18" charset="0"/>
                <a:ea typeface="楷体" panose="02010609060101010101" pitchFamily="49" charset="-122"/>
              </a:rPr>
              <a:t>4</a:t>
            </a:r>
            <a:r>
              <a:rPr lang="zh-CN" altLang="en-US" sz="2000" dirty="0">
                <a:latin typeface="Times New Roman" panose="02020603050405020304" pitchFamily="18" charset="0"/>
                <a:ea typeface="楷体" panose="02010609060101010101" pitchFamily="49" charset="-122"/>
              </a:rPr>
              <a:t>通道</a:t>
            </a:r>
            <a:r>
              <a:rPr lang="en-US" altLang="zh-CN" sz="2000" dirty="0">
                <a:latin typeface="Times New Roman" panose="02020603050405020304" pitchFamily="18" charset="0"/>
                <a:ea typeface="楷体" panose="02010609060101010101" pitchFamily="49" charset="-122"/>
              </a:rPr>
              <a:t>DH5960</a:t>
            </a:r>
            <a:r>
              <a:rPr lang="zh-CN" altLang="en-US" sz="2000" dirty="0">
                <a:latin typeface="Times New Roman" panose="02020603050405020304" pitchFamily="18" charset="0"/>
                <a:ea typeface="楷体" panose="02010609060101010101" pitchFamily="49" charset="-122"/>
              </a:rPr>
              <a:t>超动态信号测试分析系统，配备同步时钟可</a:t>
            </a:r>
            <a:r>
              <a:rPr lang="en-US" altLang="zh-CN" sz="2000" dirty="0">
                <a:latin typeface="Times New Roman" panose="02020603050405020304" pitchFamily="18" charset="0"/>
                <a:ea typeface="楷体" panose="02010609060101010101" pitchFamily="49" charset="-122"/>
              </a:rPr>
              <a:t>8</a:t>
            </a:r>
            <a:r>
              <a:rPr lang="zh-CN" altLang="en-US" sz="2000" dirty="0">
                <a:latin typeface="Times New Roman" panose="02020603050405020304" pitchFamily="18" charset="0"/>
                <a:ea typeface="楷体" panose="02010609060101010101" pitchFamily="49" charset="-122"/>
              </a:rPr>
              <a:t>通道并行采集，频响达</a:t>
            </a:r>
            <a:r>
              <a:rPr lang="en-US" altLang="zh-CN" sz="2000" dirty="0">
                <a:latin typeface="Times New Roman" panose="02020603050405020304" pitchFamily="18" charset="0"/>
                <a:ea typeface="楷体" panose="02010609060101010101" pitchFamily="49" charset="-122"/>
              </a:rPr>
              <a:t>1MHz</a:t>
            </a:r>
            <a:r>
              <a:rPr lang="zh-CN" altLang="en-US" sz="2000" dirty="0">
                <a:latin typeface="Times New Roman" panose="02020603050405020304" pitchFamily="18" charset="0"/>
                <a:ea typeface="楷体" panose="02010609060101010101" pitchFamily="49" charset="-122"/>
              </a:rPr>
              <a:t>。</a:t>
            </a:r>
            <a:r>
              <a:rPr lang="en-US" altLang="zh-CN" sz="2000" dirty="0">
                <a:latin typeface="Times New Roman" panose="02020603050405020304" pitchFamily="18" charset="0"/>
                <a:ea typeface="楷体" panose="02010609060101010101" pitchFamily="49" charset="-122"/>
              </a:rPr>
              <a:t>2</a:t>
            </a:r>
            <a:r>
              <a:rPr lang="zh-CN" altLang="en-US" sz="2000" dirty="0">
                <a:latin typeface="Times New Roman" panose="02020603050405020304" pitchFamily="18" charset="0"/>
                <a:ea typeface="楷体" panose="02010609060101010101" pitchFamily="49" charset="-122"/>
              </a:rPr>
              <a:t>台各</a:t>
            </a:r>
            <a:r>
              <a:rPr lang="en-US" altLang="zh-CN" sz="2000" dirty="0">
                <a:latin typeface="Times New Roman" panose="02020603050405020304" pitchFamily="18" charset="0"/>
                <a:ea typeface="楷体" panose="02010609060101010101" pitchFamily="49" charset="-122"/>
              </a:rPr>
              <a:t>6</a:t>
            </a:r>
            <a:r>
              <a:rPr lang="zh-CN" altLang="en-US" sz="2000" dirty="0">
                <a:latin typeface="Times New Roman" panose="02020603050405020304" pitchFamily="18" charset="0"/>
                <a:ea typeface="楷体" panose="02010609060101010101" pitchFamily="49" charset="-122"/>
              </a:rPr>
              <a:t>通道的</a:t>
            </a:r>
            <a:r>
              <a:rPr lang="en-US" altLang="zh-CN" sz="2000" dirty="0">
                <a:latin typeface="Times New Roman" panose="02020603050405020304" pitchFamily="18" charset="0"/>
                <a:ea typeface="楷体" panose="02010609060101010101" pitchFamily="49" charset="-122"/>
              </a:rPr>
              <a:t>CS-1D</a:t>
            </a:r>
            <a:r>
              <a:rPr lang="zh-CN" altLang="en-US" sz="2000" dirty="0">
                <a:latin typeface="Times New Roman" panose="02020603050405020304" pitchFamily="18" charset="0"/>
                <a:ea typeface="楷体" panose="02010609060101010101" pitchFamily="49" charset="-122"/>
              </a:rPr>
              <a:t>型超动态应变仪，频响达</a:t>
            </a:r>
            <a:r>
              <a:rPr lang="en-US" altLang="zh-CN" sz="2000" dirty="0">
                <a:latin typeface="Times New Roman" panose="02020603050405020304" pitchFamily="18" charset="0"/>
                <a:ea typeface="楷体" panose="02010609060101010101" pitchFamily="49" charset="-122"/>
              </a:rPr>
              <a:t>1MHz</a:t>
            </a:r>
            <a:r>
              <a:rPr lang="zh-CN" altLang="en-US" sz="2000" dirty="0">
                <a:latin typeface="Times New Roman" panose="02020603050405020304" pitchFamily="18" charset="0"/>
                <a:ea typeface="楷体" panose="02010609060101010101" pitchFamily="49" charset="-122"/>
              </a:rPr>
              <a:t>。</a:t>
            </a:r>
            <a:r>
              <a:rPr lang="en-US" altLang="zh-CN" sz="2000" dirty="0">
                <a:latin typeface="Times New Roman" panose="02020603050405020304" pitchFamily="18" charset="0"/>
                <a:ea typeface="楷体" panose="02010609060101010101" pitchFamily="49" charset="-122"/>
              </a:rPr>
              <a:t>1</a:t>
            </a:r>
            <a:r>
              <a:rPr lang="zh-CN" altLang="en-US" sz="2000" dirty="0">
                <a:latin typeface="Times New Roman" panose="02020603050405020304" pitchFamily="18" charset="0"/>
                <a:ea typeface="楷体" panose="02010609060101010101" pitchFamily="49" charset="-122"/>
              </a:rPr>
              <a:t>台</a:t>
            </a:r>
            <a:r>
              <a:rPr lang="en-US" altLang="zh-CN" sz="2000" dirty="0">
                <a:latin typeface="Times New Roman" panose="02020603050405020304" pitchFamily="18" charset="0"/>
                <a:ea typeface="楷体" panose="02010609060101010101" pitchFamily="49" charset="-122"/>
              </a:rPr>
              <a:t>12</a:t>
            </a:r>
            <a:r>
              <a:rPr lang="zh-CN" altLang="en-US" sz="2000" dirty="0">
                <a:latin typeface="Times New Roman" panose="02020603050405020304" pitchFamily="18" charset="0"/>
                <a:ea typeface="楷体" panose="02010609060101010101" pitchFamily="49" charset="-122"/>
              </a:rPr>
              <a:t>通道</a:t>
            </a:r>
            <a:r>
              <a:rPr lang="en-US" altLang="zh-CN" sz="2000" dirty="0">
                <a:latin typeface="Times New Roman" panose="02020603050405020304" pitchFamily="18" charset="0"/>
                <a:ea typeface="楷体" panose="02010609060101010101" pitchFamily="49" charset="-122"/>
              </a:rPr>
              <a:t>PCI</a:t>
            </a:r>
            <a:r>
              <a:rPr lang="zh-CN" altLang="en-US" sz="2000" dirty="0">
                <a:latin typeface="Times New Roman" panose="02020603050405020304" pitchFamily="18" charset="0"/>
                <a:ea typeface="楷体" panose="02010609060101010101" pitchFamily="49" charset="-122"/>
              </a:rPr>
              <a:t>数采系统，采样频率范围</a:t>
            </a:r>
            <a:r>
              <a:rPr lang="en-US" altLang="zh-CN" sz="2000" dirty="0">
                <a:latin typeface="Times New Roman" panose="02020603050405020304" pitchFamily="18" charset="0"/>
                <a:ea typeface="楷体" panose="02010609060101010101" pitchFamily="49" charset="-122"/>
              </a:rPr>
              <a:t>1kHz~40MHz</a:t>
            </a:r>
            <a:r>
              <a:rPr lang="zh-CN" altLang="en-US" sz="2000" dirty="0">
                <a:latin typeface="Times New Roman" panose="02020603050405020304" pitchFamily="18" charset="0"/>
                <a:ea typeface="楷体" panose="02010609060101010101" pitchFamily="49" charset="-122"/>
              </a:rPr>
              <a:t>。</a:t>
            </a:r>
            <a:r>
              <a:rPr lang="en-US" altLang="zh-CN" sz="2000" dirty="0">
                <a:latin typeface="Times New Roman" panose="02020603050405020304" pitchFamily="18" charset="0"/>
                <a:ea typeface="楷体" panose="02010609060101010101" pitchFamily="49" charset="-122"/>
              </a:rPr>
              <a:t>1</a:t>
            </a:r>
            <a:r>
              <a:rPr lang="zh-CN" altLang="en-US" sz="2000" dirty="0">
                <a:latin typeface="Times New Roman" panose="02020603050405020304" pitchFamily="18" charset="0"/>
                <a:ea typeface="楷体" panose="02010609060101010101" pitchFamily="49" charset="-122"/>
              </a:rPr>
              <a:t>台</a:t>
            </a:r>
            <a:r>
              <a:rPr lang="en-US" altLang="zh-CN" sz="2000" dirty="0">
                <a:latin typeface="Times New Roman" panose="02020603050405020304" pitchFamily="18" charset="0"/>
                <a:ea typeface="楷体" panose="02010609060101010101" pitchFamily="49" charset="-122"/>
              </a:rPr>
              <a:t>RSM-SY5</a:t>
            </a:r>
            <a:r>
              <a:rPr lang="zh-CN" altLang="en-US" sz="2000" dirty="0">
                <a:latin typeface="Times New Roman" panose="02020603050405020304" pitchFamily="18" charset="0"/>
                <a:ea typeface="楷体" panose="02010609060101010101" pitchFamily="49" charset="-122"/>
              </a:rPr>
              <a:t>非金属超声波监测分析仪。</a:t>
            </a:r>
          </a:p>
          <a:p>
            <a:pPr algn="just">
              <a:spcBef>
                <a:spcPts val="1200"/>
              </a:spcBef>
              <a:defRPr/>
            </a:pPr>
            <a:r>
              <a:rPr lang="en-US" altLang="zh-CN" sz="2000" dirty="0">
                <a:latin typeface="Times New Roman" panose="02020603050405020304" pitchFamily="18" charset="0"/>
                <a:ea typeface="楷体" panose="02010609060101010101" pitchFamily="49" charset="-122"/>
              </a:rPr>
              <a:t>        </a:t>
            </a:r>
            <a:r>
              <a:rPr lang="zh-CN" altLang="en-US" sz="2000" dirty="0">
                <a:latin typeface="Times New Roman" panose="02020603050405020304" pitchFamily="18" charset="0"/>
                <a:ea typeface="楷体" panose="02010609060101010101" pitchFamily="49" charset="-122"/>
              </a:rPr>
              <a:t>实验室长期致力于岩石、混凝土、微孔泡沫、符合材料、蜂窝超材料等冲击力学性能研究，已完成研究项目</a:t>
            </a:r>
            <a:r>
              <a:rPr lang="en-US" altLang="zh-CN" sz="2000" dirty="0">
                <a:latin typeface="Times New Roman" panose="02020603050405020304" pitchFamily="18" charset="0"/>
                <a:ea typeface="楷体" panose="02010609060101010101" pitchFamily="49" charset="-122"/>
              </a:rPr>
              <a:t>20</a:t>
            </a:r>
            <a:r>
              <a:rPr lang="zh-CN" altLang="en-US" sz="2000" dirty="0">
                <a:latin typeface="Times New Roman" panose="02020603050405020304" pitchFamily="18" charset="0"/>
                <a:ea typeface="楷体" panose="02010609060101010101" pitchFamily="49" charset="-122"/>
              </a:rPr>
              <a:t>余项。</a:t>
            </a:r>
          </a:p>
        </p:txBody>
      </p:sp>
      <p:sp>
        <p:nvSpPr>
          <p:cNvPr id="2" name="TextBox 59"/>
          <p:cNvSpPr>
            <a:spLocks noChangeArrowheads="1"/>
          </p:cNvSpPr>
          <p:nvPr/>
        </p:nvSpPr>
        <p:spPr bwMode="auto">
          <a:xfrm flipH="1">
            <a:off x="0" y="269"/>
            <a:ext cx="12192000" cy="70802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二、大型仪器设备与共享</a:t>
            </a:r>
          </a:p>
        </p:txBody>
      </p:sp>
      <p:pic>
        <p:nvPicPr>
          <p:cNvPr id="3" name="图片 -2147482610" descr="IMG_256"/>
          <p:cNvPicPr>
            <a:picLocks noChangeAspect="1"/>
          </p:cNvPicPr>
          <p:nvPr/>
        </p:nvPicPr>
        <p:blipFill>
          <a:blip r:embed="rId3"/>
          <a:stretch>
            <a:fillRect/>
          </a:stretch>
        </p:blipFill>
        <p:spPr>
          <a:xfrm>
            <a:off x="504190" y="4246880"/>
            <a:ext cx="4850765" cy="2076450"/>
          </a:xfrm>
          <a:prstGeom prst="rect">
            <a:avLst/>
          </a:prstGeom>
          <a:noFill/>
          <a:ln w="9525">
            <a:noFill/>
          </a:ln>
        </p:spPr>
      </p:pic>
      <p:pic>
        <p:nvPicPr>
          <p:cNvPr id="4" name="图片 -2147482609" descr="IMG_257"/>
          <p:cNvPicPr>
            <a:picLocks noChangeAspect="1"/>
          </p:cNvPicPr>
          <p:nvPr/>
        </p:nvPicPr>
        <p:blipFill>
          <a:blip r:embed="rId4"/>
          <a:stretch>
            <a:fillRect/>
          </a:stretch>
        </p:blipFill>
        <p:spPr>
          <a:xfrm>
            <a:off x="5939155" y="4246880"/>
            <a:ext cx="5480685" cy="2052955"/>
          </a:xfrm>
          <a:prstGeom prst="rect">
            <a:avLst/>
          </a:prstGeom>
          <a:noFill/>
          <a:ln w="9525">
            <a:noFill/>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17" y="0"/>
            <a:ext cx="12187767" cy="6857999"/>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2537968" y="388281"/>
            <a:ext cx="9654540" cy="0"/>
          </a:xfrm>
          <a:custGeom>
            <a:avLst/>
            <a:gdLst/>
            <a:ahLst/>
            <a:cxnLst/>
            <a:rect l="l" t="t" r="r" b="b"/>
            <a:pathLst>
              <a:path w="7240905">
                <a:moveTo>
                  <a:pt x="0" y="0"/>
                </a:moveTo>
                <a:lnTo>
                  <a:pt x="7240524" y="0"/>
                </a:lnTo>
              </a:path>
            </a:pathLst>
          </a:custGeom>
          <a:ln w="57150">
            <a:solidFill>
              <a:srgbClr val="C00000"/>
            </a:solidFill>
          </a:ln>
        </p:spPr>
        <p:txBody>
          <a:bodyPr wrap="square" lIns="0" tIns="0" rIns="0" bIns="0" rtlCol="0"/>
          <a:lstStyle/>
          <a:p>
            <a:endParaRPr sz="2400"/>
          </a:p>
        </p:txBody>
      </p:sp>
      <p:sp>
        <p:nvSpPr>
          <p:cNvPr id="4" name="object 4"/>
          <p:cNvSpPr/>
          <p:nvPr/>
        </p:nvSpPr>
        <p:spPr>
          <a:xfrm>
            <a:off x="90489" y="59487"/>
            <a:ext cx="2372868" cy="579068"/>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0" y="6646427"/>
            <a:ext cx="9921240" cy="0"/>
          </a:xfrm>
          <a:custGeom>
            <a:avLst/>
            <a:gdLst/>
            <a:ahLst/>
            <a:cxnLst/>
            <a:rect l="l" t="t" r="r" b="b"/>
            <a:pathLst>
              <a:path w="7440930">
                <a:moveTo>
                  <a:pt x="0" y="0"/>
                </a:moveTo>
                <a:lnTo>
                  <a:pt x="7440425" y="0"/>
                </a:lnTo>
              </a:path>
            </a:pathLst>
          </a:custGeom>
          <a:ln w="49033">
            <a:solidFill>
              <a:srgbClr val="C00000"/>
            </a:solidFill>
          </a:ln>
        </p:spPr>
        <p:txBody>
          <a:bodyPr wrap="square" lIns="0" tIns="0" rIns="0" bIns="0" rtlCol="0"/>
          <a:lstStyle/>
          <a:p>
            <a:endParaRPr sz="2400"/>
          </a:p>
        </p:txBody>
      </p:sp>
      <p:sp>
        <p:nvSpPr>
          <p:cNvPr id="6" name="object 6"/>
          <p:cNvSpPr/>
          <p:nvPr/>
        </p:nvSpPr>
        <p:spPr>
          <a:xfrm>
            <a:off x="9591040" y="6530847"/>
            <a:ext cx="2600959" cy="327151"/>
          </a:xfrm>
          <a:prstGeom prst="rect">
            <a:avLst/>
          </a:prstGeom>
          <a:blipFill>
            <a:blip r:embed="rId4" cstate="print"/>
            <a:stretch>
              <a:fillRect/>
            </a:stretch>
          </a:blipFill>
        </p:spPr>
        <p:txBody>
          <a:bodyPr wrap="square" lIns="0" tIns="0" rIns="0" bIns="0" rtlCol="0"/>
          <a:lstStyle/>
          <a:p>
            <a:endParaRPr sz="2400"/>
          </a:p>
        </p:txBody>
      </p:sp>
      <p:sp>
        <p:nvSpPr>
          <p:cNvPr id="7" name="object 7"/>
          <p:cNvSpPr/>
          <p:nvPr/>
        </p:nvSpPr>
        <p:spPr>
          <a:xfrm>
            <a:off x="2172207" y="2170176"/>
            <a:ext cx="8264144" cy="3033776"/>
          </a:xfrm>
          <a:prstGeom prst="rect">
            <a:avLst/>
          </a:prstGeom>
          <a:blipFill>
            <a:blip r:embed="rId5" cstate="print"/>
            <a:stretch>
              <a:fillRect/>
            </a:stretch>
          </a:blipFill>
        </p:spPr>
        <p:txBody>
          <a:bodyPr wrap="square" lIns="0" tIns="0" rIns="0" bIns="0" rtlCol="0"/>
          <a:lstStyle/>
          <a:p>
            <a:pPr algn="ctr">
              <a:lnSpc>
                <a:spcPct val="150000"/>
              </a:lnSpc>
            </a:pPr>
            <a:r>
              <a:rPr lang="zh-CN" altLang="en-US" sz="5865" b="1" dirty="0">
                <a:solidFill>
                  <a:srgbClr val="C00000"/>
                </a:solidFill>
                <a:latin typeface="楷体" panose="02010609060101010101" pitchFamily="49" charset="-122"/>
                <a:ea typeface="楷体" panose="02010609060101010101" pitchFamily="49" charset="-122"/>
              </a:rPr>
              <a:t>安全无小事</a:t>
            </a:r>
            <a:endParaRPr lang="en-US" altLang="zh-CN" sz="5865" b="1" dirty="0">
              <a:solidFill>
                <a:srgbClr val="C00000"/>
              </a:solidFill>
              <a:latin typeface="楷体" panose="02010609060101010101" pitchFamily="49" charset="-122"/>
              <a:ea typeface="楷体" panose="02010609060101010101" pitchFamily="49" charset="-122"/>
            </a:endParaRPr>
          </a:p>
          <a:p>
            <a:pPr algn="ctr">
              <a:lnSpc>
                <a:spcPct val="150000"/>
              </a:lnSpc>
            </a:pPr>
            <a:r>
              <a:rPr lang="zh-CN" altLang="en-US" sz="5865" b="1" dirty="0">
                <a:solidFill>
                  <a:srgbClr val="C00000"/>
                </a:solidFill>
                <a:latin typeface="楷体" panose="02010609060101010101" pitchFamily="49" charset="-122"/>
                <a:ea typeface="楷体" panose="02010609060101010101" pitchFamily="49" charset="-122"/>
              </a:rPr>
              <a:t>生命大于天</a:t>
            </a:r>
            <a:endParaRPr sz="5865"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endParaRPr lang="zh-CN" altLang="en-US"/>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9"/>
          <p:cNvSpPr>
            <a:spLocks noChangeArrowheads="1"/>
          </p:cNvSpPr>
          <p:nvPr/>
        </p:nvSpPr>
        <p:spPr bwMode="auto">
          <a:xfrm flipH="1">
            <a:off x="0" y="269"/>
            <a:ext cx="12192000" cy="70675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二、大型仪器设备</a:t>
            </a:r>
          </a:p>
        </p:txBody>
      </p:sp>
      <p:sp>
        <p:nvSpPr>
          <p:cNvPr id="10" name="矩形 12"/>
          <p:cNvSpPr>
            <a:spLocks noChangeArrowheads="1"/>
          </p:cNvSpPr>
          <p:nvPr/>
        </p:nvSpPr>
        <p:spPr bwMode="auto">
          <a:xfrm>
            <a:off x="423545" y="885825"/>
            <a:ext cx="5750560" cy="5437505"/>
          </a:xfrm>
          <a:prstGeom prst="rect">
            <a:avLst/>
          </a:prstGeom>
          <a:noFill/>
          <a:ln>
            <a:noFill/>
          </a:ln>
        </p:spPr>
        <p:txBody>
          <a:bodyPr/>
          <a:lstStyle/>
          <a:p>
            <a:pPr algn="just">
              <a:lnSpc>
                <a:spcPct val="150000"/>
              </a:lnSpc>
              <a:spcBef>
                <a:spcPts val="0"/>
              </a:spcBef>
              <a:defRPr/>
            </a:pPr>
            <a:r>
              <a:rPr lang="en-US" altLang="zh-CN" sz="2200" b="1" dirty="0">
                <a:latin typeface="微软雅黑" panose="020B0503020204020204" pitchFamily="34" charset="-122"/>
                <a:ea typeface="微软雅黑" panose="020B0503020204020204" pitchFamily="34" charset="-122"/>
              </a:rPr>
              <a:t>2</a:t>
            </a:r>
            <a:r>
              <a:rPr lang="zh-CN" altLang="en-US" sz="2200" b="1" dirty="0">
                <a:latin typeface="微软雅黑" panose="020B0503020204020204" pitchFamily="34" charset="-122"/>
                <a:ea typeface="微软雅黑" panose="020B0503020204020204" pitchFamily="34" charset="-122"/>
              </a:rPr>
              <a:t>、</a:t>
            </a:r>
            <a:r>
              <a:rPr lang="zh-CN" altLang="en-US" sz="2400" b="1" dirty="0">
                <a:latin typeface="Times New Roman" panose="02020603050405020304" pitchFamily="18" charset="0"/>
                <a:ea typeface="楷体" panose="02010609060101010101" pitchFamily="49" charset="-122"/>
              </a:rPr>
              <a:t>电磁振动台</a:t>
            </a:r>
          </a:p>
          <a:p>
            <a:pPr indent="0" algn="just" fontAlgn="auto">
              <a:lnSpc>
                <a:spcPct val="150000"/>
              </a:lnSpc>
              <a:spcBef>
                <a:spcPts val="0"/>
              </a:spcBef>
              <a:defRPr/>
            </a:pPr>
            <a:r>
              <a:rPr lang="en-US" altLang="zh-CN" sz="2400" dirty="0">
                <a:latin typeface="Times New Roman" panose="02020603050405020304" pitchFamily="18" charset="0"/>
                <a:ea typeface="楷体" panose="02010609060101010101" pitchFamily="49" charset="-122"/>
              </a:rPr>
              <a:t>        </a:t>
            </a:r>
            <a:r>
              <a:rPr lang="zh-CN" altLang="en-US" sz="2400" dirty="0">
                <a:latin typeface="Times New Roman" panose="02020603050405020304" pitchFamily="18" charset="0"/>
                <a:ea typeface="楷体" panose="02010609060101010101" pitchFamily="49" charset="-122"/>
              </a:rPr>
              <a:t>苏试试验集团股份有限公司制造的</a:t>
            </a:r>
            <a:r>
              <a:rPr lang="en-US" altLang="zh-CN" sz="2400" dirty="0">
                <a:latin typeface="Times New Roman" panose="02020603050405020304" pitchFamily="18" charset="0"/>
                <a:ea typeface="楷体" panose="02010609060101010101" pitchFamily="49" charset="-122"/>
              </a:rPr>
              <a:t>DC-3200</a:t>
            </a:r>
            <a:r>
              <a:rPr lang="zh-CN" altLang="en-US" sz="2400" dirty="0">
                <a:latin typeface="Times New Roman" panose="02020603050405020304" pitchFamily="18" charset="0"/>
                <a:ea typeface="楷体" panose="02010609060101010101" pitchFamily="49" charset="-122"/>
              </a:rPr>
              <a:t>型电动振动台，利用电磁感应原理激励台面高频振动，可实现水平振动或垂直振动，可广泛适用于国防、通讯、电子、汽车、家电等行业。</a:t>
            </a:r>
          </a:p>
          <a:p>
            <a:pPr indent="0" algn="just" fontAlgn="auto">
              <a:lnSpc>
                <a:spcPct val="150000"/>
              </a:lnSpc>
              <a:spcBef>
                <a:spcPts val="0"/>
              </a:spcBef>
              <a:defRPr/>
            </a:pPr>
            <a:r>
              <a:rPr lang="en-US" altLang="zh-CN" sz="2400" dirty="0">
                <a:latin typeface="Times New Roman" panose="02020603050405020304" pitchFamily="18" charset="0"/>
                <a:ea typeface="楷体" panose="02010609060101010101" pitchFamily="49" charset="-122"/>
              </a:rPr>
              <a:t>        </a:t>
            </a:r>
            <a:r>
              <a:rPr lang="zh-CN" altLang="en-US" sz="2400" dirty="0">
                <a:latin typeface="Times New Roman" panose="02020603050405020304" pitchFamily="18" charset="0"/>
                <a:ea typeface="楷体" panose="02010609060101010101" pitchFamily="49" charset="-122"/>
              </a:rPr>
              <a:t>相较于液压伺服振动台，该电磁振动台可实现</a:t>
            </a:r>
            <a:r>
              <a:rPr lang="en-US" altLang="zh-CN" sz="2400" dirty="0">
                <a:latin typeface="Times New Roman" panose="02020603050405020304" pitchFamily="18" charset="0"/>
                <a:ea typeface="楷体" panose="02010609060101010101" pitchFamily="49" charset="-122"/>
              </a:rPr>
              <a:t>2-2500Hz</a:t>
            </a:r>
            <a:r>
              <a:rPr lang="zh-CN" altLang="en-US" sz="2400" dirty="0">
                <a:latin typeface="Times New Roman" panose="02020603050405020304" pitchFamily="18" charset="0"/>
                <a:ea typeface="楷体" panose="02010609060101010101" pitchFamily="49" charset="-122"/>
              </a:rPr>
              <a:t>的高频振动，但台面承载能力、低频震动特性逊于液压伺服振动台。</a:t>
            </a:r>
          </a:p>
        </p:txBody>
      </p:sp>
      <p:pic>
        <p:nvPicPr>
          <p:cNvPr id="2" name="图片 -2147482604" descr="IMG_256"/>
          <p:cNvPicPr>
            <a:picLocks noChangeAspect="1"/>
          </p:cNvPicPr>
          <p:nvPr/>
        </p:nvPicPr>
        <p:blipFill>
          <a:blip r:embed="rId2"/>
          <a:stretch>
            <a:fillRect/>
          </a:stretch>
        </p:blipFill>
        <p:spPr>
          <a:xfrm>
            <a:off x="6268085" y="1377950"/>
            <a:ext cx="5695950" cy="4658360"/>
          </a:xfrm>
          <a:prstGeom prst="rect">
            <a:avLst/>
          </a:prstGeom>
          <a:noFill/>
          <a:ln w="9525">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rcRect t="22160"/>
          <a:stretch>
            <a:fillRect/>
          </a:stretch>
        </p:blipFill>
        <p:spPr>
          <a:xfrm>
            <a:off x="6742430" y="3255010"/>
            <a:ext cx="4293870" cy="2569210"/>
          </a:xfrm>
          <a:prstGeom prst="rect">
            <a:avLst/>
          </a:prstGeom>
        </p:spPr>
      </p:pic>
      <p:sp>
        <p:nvSpPr>
          <p:cNvPr id="3" name="TextBox 59"/>
          <p:cNvSpPr>
            <a:spLocks noChangeArrowheads="1"/>
          </p:cNvSpPr>
          <p:nvPr/>
        </p:nvSpPr>
        <p:spPr bwMode="auto">
          <a:xfrm flipH="1">
            <a:off x="0" y="269"/>
            <a:ext cx="12192000" cy="70802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二、大型仪器设备与共享</a:t>
            </a:r>
          </a:p>
        </p:txBody>
      </p:sp>
      <p:sp>
        <p:nvSpPr>
          <p:cNvPr id="10" name="矩形 12"/>
          <p:cNvSpPr>
            <a:spLocks noChangeArrowheads="1"/>
          </p:cNvSpPr>
          <p:nvPr/>
        </p:nvSpPr>
        <p:spPr bwMode="auto">
          <a:xfrm>
            <a:off x="423545" y="885825"/>
            <a:ext cx="6021705" cy="5437505"/>
          </a:xfrm>
          <a:prstGeom prst="rect">
            <a:avLst/>
          </a:prstGeom>
          <a:noFill/>
          <a:ln>
            <a:noFill/>
          </a:ln>
        </p:spPr>
        <p:txBody>
          <a:bodyPr/>
          <a:lstStyle/>
          <a:p>
            <a:pPr algn="just">
              <a:lnSpc>
                <a:spcPct val="150000"/>
              </a:lnSpc>
              <a:spcBef>
                <a:spcPts val="0"/>
              </a:spcBef>
              <a:defRPr/>
            </a:pPr>
            <a:r>
              <a:rPr lang="en-US" altLang="zh-CN" sz="2200" b="1" dirty="0">
                <a:latin typeface="微软雅黑" panose="020B0503020204020204" pitchFamily="34" charset="-122"/>
                <a:ea typeface="微软雅黑" panose="020B0503020204020204" pitchFamily="34" charset="-122"/>
              </a:rPr>
              <a:t>3</a:t>
            </a:r>
            <a:r>
              <a:rPr lang="zh-CN" altLang="en-US" sz="2200" b="1" dirty="0">
                <a:latin typeface="微软雅黑" panose="020B0503020204020204" pitchFamily="34" charset="-122"/>
                <a:ea typeface="微软雅黑" panose="020B0503020204020204" pitchFamily="34" charset="-122"/>
              </a:rPr>
              <a:t>、</a:t>
            </a:r>
            <a:r>
              <a:rPr lang="zh-CN" altLang="en-US" sz="2400" b="1" dirty="0">
                <a:latin typeface="Times New Roman" panose="02020603050405020304" pitchFamily="18" charset="0"/>
                <a:ea typeface="楷体" panose="02010609060101010101" pitchFamily="49" charset="-122"/>
              </a:rPr>
              <a:t>高性能计算机服务器</a:t>
            </a:r>
          </a:p>
          <a:p>
            <a:pPr>
              <a:lnSpc>
                <a:spcPct val="150000"/>
              </a:lnSpc>
              <a:spcBef>
                <a:spcPct val="20000"/>
              </a:spcBef>
            </a:pPr>
            <a:r>
              <a:rPr lang="en-US" altLang="zh-CN" sz="2200" dirty="0">
                <a:latin typeface="Times New Roman" panose="02020603050405020304" pitchFamily="18" charset="0"/>
                <a:ea typeface="楷体" panose="02010609060101010101" pitchFamily="49" charset="-122"/>
              </a:rPr>
              <a:t>        </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力学实验室于</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2021</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年</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-2022</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年共建设</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期曙光</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HPC</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集群，共建设管理登录节点、</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CPU</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计算节点、</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GPU</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计算节点、磁盘阵列及配套网络。</a:t>
            </a:r>
            <a:endPar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CPU</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：向量化指令利用好（</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AVX512</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），浮点计算能力可提供</a:t>
            </a:r>
            <a:r>
              <a:rPr lang="en-US" altLang="zh-CN" sz="22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29.696TFLOPS</a:t>
            </a:r>
            <a:endParaRPr lang="en-US" altLang="zh-CN" sz="220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内存：提供</a:t>
            </a:r>
            <a:r>
              <a:rPr lang="en-US" altLang="zh-CN" sz="22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1920G</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计算内存（满配内存通道）</a:t>
            </a:r>
            <a:endPar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存储：管理节点</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磁盘阵列共提供</a:t>
            </a:r>
            <a:r>
              <a:rPr lang="en-US" altLang="zh-CN" sz="22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312T</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存储容量</a:t>
            </a:r>
            <a:endPar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spcBef>
                <a:spcPct val="20000"/>
              </a:spcBef>
            </a:pP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GPU</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：配置</a:t>
            </a:r>
            <a:r>
              <a:rPr lang="en-US" altLang="zh-CN"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P5000</a:t>
            </a:r>
            <a:r>
              <a:rPr lang="zh-CN" altLang="en-US" sz="220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sym typeface="+mn-ea"/>
              </a:rPr>
              <a:t>显卡为仿真软件提供图像输出能力</a:t>
            </a:r>
            <a:endParaRPr lang="zh-CN" altLang="en-US" sz="2200" dirty="0">
              <a:latin typeface="楷体" panose="02010609060101010101" pitchFamily="49" charset="-122"/>
              <a:ea typeface="楷体" panose="02010609060101010101" pitchFamily="49" charset="-122"/>
              <a:cs typeface="楷体" panose="02010609060101010101" pitchFamily="49" charset="-122"/>
            </a:endParaRPr>
          </a:p>
        </p:txBody>
      </p:sp>
      <p:pic>
        <p:nvPicPr>
          <p:cNvPr id="23" name="图片 22"/>
          <p:cNvPicPr>
            <a:picLocks noChangeAspect="1"/>
          </p:cNvPicPr>
          <p:nvPr/>
        </p:nvPicPr>
        <p:blipFill>
          <a:blip r:embed="rId3"/>
          <a:stretch>
            <a:fillRect/>
          </a:stretch>
        </p:blipFill>
        <p:spPr>
          <a:xfrm>
            <a:off x="6540500" y="796290"/>
            <a:ext cx="4697730" cy="2370455"/>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0" y="708030"/>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0" y="784225"/>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sp>
        <p:nvSpPr>
          <p:cNvPr id="2" name="TextBox 59"/>
          <p:cNvSpPr>
            <a:spLocks noChangeArrowheads="1"/>
          </p:cNvSpPr>
          <p:nvPr/>
        </p:nvSpPr>
        <p:spPr bwMode="auto">
          <a:xfrm flipH="1">
            <a:off x="0" y="269"/>
            <a:ext cx="12192000" cy="70675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三、实验室日常管理要求</a:t>
            </a:r>
          </a:p>
        </p:txBody>
      </p:sp>
      <p:sp>
        <p:nvSpPr>
          <p:cNvPr id="4" name="文本占位符 3"/>
          <p:cNvSpPr>
            <a:spLocks noGrp="1"/>
          </p:cNvSpPr>
          <p:nvPr>
            <p:ph type="body" idx="1"/>
          </p:nvPr>
        </p:nvSpPr>
        <p:spPr>
          <a:xfrm>
            <a:off x="534670" y="876300"/>
            <a:ext cx="11227435" cy="5075555"/>
          </a:xfrm>
        </p:spPr>
        <p:txBody>
          <a:bodyPr>
            <a:noAutofit/>
          </a:bodyPr>
          <a:lstStyle/>
          <a:p>
            <a:r>
              <a:rPr lang="en-US" altLang="zh-CN" sz="2400" b="1" dirty="0">
                <a:solidFill>
                  <a:srgbClr val="3333FF"/>
                </a:solidFill>
                <a:latin typeface="楷体" panose="02010609060101010101" pitchFamily="49" charset="-122"/>
                <a:ea typeface="楷体" panose="02010609060101010101" pitchFamily="49" charset="-122"/>
              </a:rPr>
              <a:t>1</a:t>
            </a:r>
            <a:r>
              <a:rPr lang="zh-CN" altLang="en-US" sz="2400" b="1" dirty="0">
                <a:solidFill>
                  <a:srgbClr val="3333FF"/>
                </a:solidFill>
                <a:latin typeface="楷体" panose="02010609060101010101" pitchFamily="49" charset="-122"/>
                <a:ea typeface="楷体" panose="02010609060101010101" pitchFamily="49" charset="-122"/>
              </a:rPr>
              <a:t>、实验安全基本要求</a:t>
            </a:r>
            <a:endParaRPr lang="en-US" altLang="zh-CN" sz="2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altLang="zh-CN" sz="2400" dirty="0">
                <a:solidFill>
                  <a:schemeClr val="tx1"/>
                </a:solidFill>
                <a:latin typeface="华文楷体" panose="02010600040101010101" charset="-122"/>
                <a:ea typeface="华文楷体" panose="02010600040101010101" charset="-122"/>
                <a:sym typeface="+mn-ea"/>
              </a:rPr>
              <a:t>进入实验室开展实验需通过学校的安全准入考试，并认真学习《合肥工业大学学生实验守则》，《合肥工业大学实验室工作实验守则》，《</a:t>
            </a:r>
            <a:r>
              <a:rPr lang="zh-CN" altLang="en-US" sz="2400" dirty="0">
                <a:solidFill>
                  <a:schemeClr val="tx1"/>
                </a:solidFill>
                <a:latin typeface="华文楷体" panose="02010600040101010101" charset="-122"/>
                <a:ea typeface="华文楷体" panose="02010600040101010101" charset="-122"/>
                <a:sym typeface="+mn-ea"/>
              </a:rPr>
              <a:t>合肥工业大学实验室技术安全和卫生管理条例》，《土木与水利工程学院进出实验室及使用情况登记管理制度》</a:t>
            </a:r>
            <a:r>
              <a:rPr altLang="zh-CN" sz="2400" dirty="0">
                <a:solidFill>
                  <a:schemeClr val="tx1"/>
                </a:solidFill>
                <a:latin typeface="华文楷体" panose="02010600040101010101" charset="-122"/>
                <a:ea typeface="华文楷体" panose="02010600040101010101" charset="-122"/>
                <a:sym typeface="+mn-ea"/>
              </a:rPr>
              <a:t>。</a:t>
            </a:r>
          </a:p>
          <a:p>
            <a:pPr marL="285750" indent="-285750">
              <a:buFont typeface="Wingdings" panose="05000000000000000000" pitchFamily="2" charset="2"/>
              <a:buChar char="p"/>
            </a:pPr>
            <a:r>
              <a:rPr sz="2400" dirty="0">
                <a:solidFill>
                  <a:schemeClr val="tx1"/>
                </a:solidFill>
                <a:latin typeface="华文楷体" panose="02010600040101010101" charset="-122"/>
                <a:ea typeface="华文楷体" panose="02010600040101010101" charset="-122"/>
                <a:sym typeface="+mn-ea"/>
              </a:rPr>
              <a:t>进入实验室开展实验前需遵守准入和使用登记制度。对于课程实验，准入制度责任人是任课老师和班干部；对于创新类或科研实验，准入制度责任人是指导教师和项目负责人。责任人按上述规章制度履行相关手续。</a:t>
            </a:r>
          </a:p>
          <a:p>
            <a:pPr marL="285750" indent="-285750">
              <a:buFont typeface="Wingdings" panose="05000000000000000000" pitchFamily="2" charset="2"/>
              <a:buChar char="p"/>
            </a:pPr>
            <a:r>
              <a:rPr sz="2400" dirty="0">
                <a:solidFill>
                  <a:schemeClr val="tx1"/>
                </a:solidFill>
                <a:latin typeface="华文楷体" panose="02010600040101010101" charset="-122"/>
                <a:ea typeface="华文楷体" panose="02010600040101010101" charset="-122"/>
                <a:sym typeface="+mn-ea"/>
              </a:rPr>
              <a:t>实验前需要仔细学习所有涉及设备的操作规程和实验须知，实验过程需服从实验室老师管理，不服从实验室老师管理的停止实验，驱逐出实验室。</a:t>
            </a:r>
            <a:endParaRPr lang="en-US" altLang="zh-CN" sz="2400" dirty="0">
              <a:solidFill>
                <a:schemeClr val="tx1"/>
              </a:solidFill>
              <a:latin typeface="华文楷体" panose="02010600040101010101" charset="-122"/>
              <a:ea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rPr>
              <a:t>对于需要使用化学试剂和自购仪器设备的实验需要提前报备实验室老师，经安全评估允许才可以开展，其中化学试剂必须从学校化学品平台申报购买，严禁私自购买。</a:t>
            </a:r>
            <a:endParaRPr lang="zh-CN" altLang="en-US" sz="2400" b="1" dirty="0">
              <a:solidFill>
                <a:schemeClr val="tx1"/>
              </a:solidFill>
              <a:latin typeface="华文楷体" panose="02010600040101010101" charset="-122"/>
              <a:ea typeface="华文楷体" panose="02010600040101010101"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0" y="708030"/>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0" y="784225"/>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sp>
        <p:nvSpPr>
          <p:cNvPr id="2" name="TextBox 59"/>
          <p:cNvSpPr>
            <a:spLocks noChangeArrowheads="1"/>
          </p:cNvSpPr>
          <p:nvPr/>
        </p:nvSpPr>
        <p:spPr bwMode="auto">
          <a:xfrm flipH="1">
            <a:off x="0" y="269"/>
            <a:ext cx="12192000" cy="70675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三、实验室日常管理要求</a:t>
            </a:r>
          </a:p>
        </p:txBody>
      </p:sp>
      <p:sp>
        <p:nvSpPr>
          <p:cNvPr id="3" name="文本占位符 2"/>
          <p:cNvSpPr>
            <a:spLocks noGrp="1"/>
          </p:cNvSpPr>
          <p:nvPr>
            <p:ph type="body" idx="1"/>
          </p:nvPr>
        </p:nvSpPr>
        <p:spPr>
          <a:xfrm>
            <a:off x="585470" y="914400"/>
            <a:ext cx="10681335" cy="5711825"/>
          </a:xfrm>
        </p:spPr>
        <p:txBody>
          <a:bodyPr>
            <a:noAutofit/>
          </a:bodyPr>
          <a:lstStyle/>
          <a:p>
            <a:r>
              <a:rPr lang="en-US" altLang="zh-CN" sz="2400" b="1" dirty="0">
                <a:solidFill>
                  <a:srgbClr val="3333FF"/>
                </a:solidFill>
                <a:latin typeface="华文楷体" panose="02010600040101010101" charset="-122"/>
                <a:ea typeface="华文楷体" panose="02010600040101010101" charset="-122"/>
                <a:cs typeface="华文楷体" panose="02010600040101010101" charset="-122"/>
              </a:rPr>
              <a:t>2</a:t>
            </a:r>
            <a:r>
              <a:rPr lang="zh-CN" altLang="en-US" sz="2400" b="1" dirty="0">
                <a:solidFill>
                  <a:srgbClr val="3333FF"/>
                </a:solidFill>
                <a:latin typeface="华文楷体" panose="02010600040101010101" charset="-122"/>
                <a:ea typeface="华文楷体" panose="02010600040101010101" charset="-122"/>
                <a:cs typeface="华文楷体" panose="02010600040101010101" charset="-122"/>
              </a:rPr>
              <a:t>、仪器设备</a:t>
            </a:r>
            <a:endParaRPr lang="en-US" altLang="zh-CN" sz="2400" b="1" dirty="0">
              <a:solidFill>
                <a:srgbClr val="3333FF"/>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所有专业设备使用前均需完成培训，设备异常需及时停止实验，禁止设备带病运行；</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设备借用需完成借用手续，归还需完整，损坏需赔偿或修理；</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高温高压高速，连续运行设备需派人值守，严禁实验期间脱岗；</a:t>
            </a:r>
          </a:p>
          <a:p>
            <a:pPr marL="285750" indent="-285750">
              <a:buFont typeface="Wingdings" panose="05000000000000000000" pitchFamily="2" charset="2"/>
              <a:buChar char="p"/>
            </a:pPr>
            <a:r>
              <a:rPr sz="2400" dirty="0">
                <a:solidFill>
                  <a:schemeClr val="tx1"/>
                </a:solidFill>
                <a:latin typeface="华文楷体" panose="02010600040101010101" charset="-122"/>
                <a:ea typeface="华文楷体" panose="02010600040101010101" charset="-122"/>
                <a:cs typeface="华文楷体" panose="02010600040101010101" charset="-122"/>
                <a:sym typeface="+mn-ea"/>
              </a:rPr>
              <a:t>禁止串联插线板使用，禁止私自带仪器设备进入实验室使用，禁止使用实验室内其他非借用实验设备。</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r>
              <a:rPr lang="en-US" altLang="zh-CN" sz="2400" b="1" dirty="0">
                <a:solidFill>
                  <a:srgbClr val="3333FF"/>
                </a:solidFill>
                <a:latin typeface="华文楷体" panose="02010600040101010101" charset="-122"/>
                <a:ea typeface="华文楷体" panose="02010600040101010101" charset="-122"/>
                <a:cs typeface="华文楷体" panose="02010600040101010101" charset="-122"/>
              </a:rPr>
              <a:t>3</a:t>
            </a:r>
            <a:r>
              <a:rPr lang="zh-CN" altLang="en-US" sz="2400" b="1" dirty="0">
                <a:solidFill>
                  <a:srgbClr val="3333FF"/>
                </a:solidFill>
                <a:latin typeface="华文楷体" panose="02010600040101010101" charset="-122"/>
                <a:ea typeface="华文楷体" panose="02010600040101010101" charset="-122"/>
                <a:cs typeface="华文楷体" panose="02010600040101010101" charset="-122"/>
              </a:rPr>
              <a:t>、场地卫生</a:t>
            </a:r>
            <a:endParaRPr lang="en-US" altLang="zh-CN" sz="2400" b="1" dirty="0">
              <a:solidFill>
                <a:srgbClr val="3333FF"/>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禁止在实验场地内饮水、饮食、吸烟，水杯放置水杯架；</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离开实验室需关水、关电、关门、关窗；</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每日做好本实验场地内的卫生清洁，实验物品归位，个人物品集中存放。</a:t>
            </a:r>
            <a:endParaRPr lang="en-US" altLang="zh-CN" sz="2400" dirty="0">
              <a:solidFill>
                <a:srgbClr val="3333FF"/>
              </a:solidFill>
              <a:latin typeface="华文楷体" panose="02010600040101010101" charset="-122"/>
              <a:ea typeface="华文楷体" panose="02010600040101010101" charset="-122"/>
              <a:cs typeface="华文楷体" panose="02010600040101010101" charset="-122"/>
            </a:endParaRPr>
          </a:p>
          <a:p>
            <a:endParaRPr lang="en-US" altLang="zh-CN" sz="2400" b="1" dirty="0">
              <a:solidFill>
                <a:srgbClr val="3333FF"/>
              </a:solidFill>
              <a:latin typeface="华文楷体" panose="02010600040101010101" charset="-122"/>
              <a:ea typeface="华文楷体" panose="02010600040101010101" charset="-122"/>
              <a:cs typeface="华文楷体" panose="02010600040101010101" charset="-122"/>
            </a:endParaRPr>
          </a:p>
          <a:p>
            <a:endParaRPr lang="en-US" altLang="zh-CN" sz="2400" b="1" dirty="0">
              <a:solidFill>
                <a:srgbClr val="3333FF"/>
              </a:solidFill>
              <a:latin typeface="华文楷体" panose="02010600040101010101" charset="-122"/>
              <a:ea typeface="华文楷体" panose="02010600040101010101" charset="-122"/>
              <a:cs typeface="华文楷体" panose="02010600040101010101" charset="-122"/>
            </a:endParaRPr>
          </a:p>
          <a:p>
            <a:endParaRPr lang="en-US" altLang="zh-CN" sz="2400" b="1" dirty="0">
              <a:solidFill>
                <a:srgbClr val="3333FF"/>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0" y="708030"/>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0" y="784225"/>
            <a:ext cx="12192000" cy="0"/>
          </a:xfrm>
          <a:prstGeom prst="line">
            <a:avLst/>
          </a:prstGeom>
          <a:ln>
            <a:solidFill>
              <a:srgbClr val="DE0000"/>
            </a:solidFill>
          </a:ln>
        </p:spPr>
        <p:style>
          <a:lnRef idx="1">
            <a:schemeClr val="accent1"/>
          </a:lnRef>
          <a:fillRef idx="0">
            <a:schemeClr val="accent1"/>
          </a:fillRef>
          <a:effectRef idx="0">
            <a:schemeClr val="accent1"/>
          </a:effectRef>
          <a:fontRef idx="minor">
            <a:schemeClr val="tx1"/>
          </a:fontRef>
        </p:style>
      </p:cxnSp>
      <p:sp>
        <p:nvSpPr>
          <p:cNvPr id="2" name="TextBox 59"/>
          <p:cNvSpPr>
            <a:spLocks noChangeArrowheads="1"/>
          </p:cNvSpPr>
          <p:nvPr/>
        </p:nvSpPr>
        <p:spPr bwMode="auto">
          <a:xfrm flipH="1">
            <a:off x="0" y="269"/>
            <a:ext cx="12192000" cy="706755"/>
          </a:xfrm>
          <a:prstGeom prst="rect">
            <a:avLst/>
          </a:prstGeom>
          <a:solidFill>
            <a:schemeClr val="tx2">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zh-CN" altLang="en-US"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方正兰亭黑_GBK" pitchFamily="2" charset="-122"/>
              </a:rPr>
              <a:t>三、实验室日常管理要求</a:t>
            </a:r>
          </a:p>
        </p:txBody>
      </p:sp>
      <p:sp>
        <p:nvSpPr>
          <p:cNvPr id="4" name="文本占位符 3"/>
          <p:cNvSpPr>
            <a:spLocks noGrp="1"/>
          </p:cNvSpPr>
          <p:nvPr>
            <p:ph type="body" idx="1"/>
          </p:nvPr>
        </p:nvSpPr>
        <p:spPr>
          <a:xfrm>
            <a:off x="585470" y="995045"/>
            <a:ext cx="10893425" cy="5396230"/>
          </a:xfrm>
        </p:spPr>
        <p:txBody>
          <a:bodyPr>
            <a:noAutofit/>
          </a:bodyPr>
          <a:lstStyle/>
          <a:p>
            <a:r>
              <a:rPr lang="en-US" altLang="zh-CN" sz="2400" b="1" dirty="0">
                <a:solidFill>
                  <a:srgbClr val="3333FF"/>
                </a:solidFill>
                <a:latin typeface="华文楷体" panose="02010600040101010101" charset="-122"/>
                <a:ea typeface="华文楷体" panose="02010600040101010101" charset="-122"/>
                <a:cs typeface="华文楷体" panose="02010600040101010101" charset="-122"/>
              </a:rPr>
              <a:t>4</a:t>
            </a:r>
            <a:r>
              <a:rPr lang="zh-CN" altLang="en-US" sz="2400" b="1" dirty="0">
                <a:solidFill>
                  <a:srgbClr val="3333FF"/>
                </a:solidFill>
                <a:latin typeface="华文楷体" panose="02010600040101010101" charset="-122"/>
                <a:ea typeface="华文楷体" panose="02010600040101010101" charset="-122"/>
                <a:cs typeface="华文楷体" panose="02010600040101010101" charset="-122"/>
              </a:rPr>
              <a:t>、废弃物处置</a:t>
            </a:r>
            <a:endParaRPr lang="en-US" altLang="zh-CN" sz="2400" b="1" dirty="0">
              <a:solidFill>
                <a:srgbClr val="3333FF"/>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生活垃圾倒入实验室外的垃圾桶，固体废弃物（废构件、废渣等）运送到一楼实验楼天井处的集中堆放区域；</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严禁随意丢弃化学试剂品</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试剂瓶，严禁藏匿化学药品，严禁用饮料瓶装化学试剂；</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严禁不申报偷往实验室运进实验材料。</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r>
              <a:rPr lang="en-US" altLang="zh-CN" sz="2400" b="1" dirty="0">
                <a:solidFill>
                  <a:srgbClr val="3333FF"/>
                </a:solidFill>
                <a:latin typeface="华文楷体" panose="02010600040101010101" charset="-122"/>
                <a:ea typeface="华文楷体" panose="02010600040101010101" charset="-122"/>
                <a:cs typeface="华文楷体" panose="02010600040101010101" charset="-122"/>
              </a:rPr>
              <a:t>5</a:t>
            </a:r>
            <a:r>
              <a:rPr lang="zh-CN" altLang="en-US" sz="2400" b="1" dirty="0">
                <a:solidFill>
                  <a:srgbClr val="3333FF"/>
                </a:solidFill>
                <a:latin typeface="华文楷体" panose="02010600040101010101" charset="-122"/>
                <a:ea typeface="华文楷体" panose="02010600040101010101" charset="-122"/>
                <a:cs typeface="华文楷体" panose="02010600040101010101" charset="-122"/>
              </a:rPr>
              <a:t>、时间安排</a:t>
            </a:r>
            <a:endParaRPr lang="en-US" altLang="zh-CN" sz="2400" b="1" dirty="0">
              <a:solidFill>
                <a:srgbClr val="3333FF"/>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课程实验由任课教师提前统一安排；</a:t>
            </a:r>
            <a:endParaRPr lang="en-US" altLang="zh-CN" sz="2400" dirty="0">
              <a:solidFill>
                <a:schemeClr val="tx1"/>
              </a:solidFill>
              <a:latin typeface="华文楷体" panose="02010600040101010101" charset="-122"/>
              <a:ea typeface="华文楷体" panose="02010600040101010101" charset="-122"/>
              <a:cs typeface="华文楷体" panose="02010600040101010101" charset="-122"/>
            </a:endParaRP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创新类或科研实验由责任人提前申请借用，一般在工作日时间内开展。如需在夜间、寒暑假、节假日开展需要在实验过程中向实验室老师特别申请批准。如有复杂实验活动，需指导老师在场；</a:t>
            </a:r>
          </a:p>
          <a:p>
            <a:pPr marL="285750" indent="-285750">
              <a:buFont typeface="Wingdings" panose="05000000000000000000" pitchFamily="2" charset="2"/>
              <a:buChar char="p"/>
            </a:pPr>
            <a:r>
              <a:rPr lang="zh-CN" altLang="en-US" sz="2400" dirty="0">
                <a:solidFill>
                  <a:schemeClr val="tx1"/>
                </a:solidFill>
                <a:latin typeface="华文楷体" panose="02010600040101010101" charset="-122"/>
                <a:ea typeface="华文楷体" panose="02010600040101010101" charset="-122"/>
                <a:cs typeface="华文楷体" panose="02010600040101010101" charset="-122"/>
              </a:rPr>
              <a:t>所有实验都要履行每日登记制度。</a:t>
            </a:r>
            <a:endParaRPr lang="zh-CN" altLang="en-US" sz="2400" b="1" dirty="0">
              <a:solidFill>
                <a:schemeClr val="tx1"/>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TotalTime>
  <Words>1462</Words>
  <Application>Microsoft Office PowerPoint</Application>
  <PresentationFormat>宽屏</PresentationFormat>
  <Paragraphs>146</Paragraphs>
  <Slides>41</Slides>
  <Notes>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41</vt:i4>
      </vt:variant>
    </vt:vector>
  </HeadingPairs>
  <TitlesOfParts>
    <vt:vector size="53" baseType="lpstr">
      <vt:lpstr>等线</vt:lpstr>
      <vt:lpstr>等线 Light</vt:lpstr>
      <vt:lpstr>黑体</vt:lpstr>
      <vt:lpstr>华文楷体</vt:lpstr>
      <vt:lpstr>楷体</vt:lpstr>
      <vt:lpstr>微软雅黑</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ZHONG Jian</dc:creator>
  <cp:lastModifiedBy>LIANG HUANG</cp:lastModifiedBy>
  <cp:revision>414</cp:revision>
  <cp:lastPrinted>2025-05-14T02:43:38Z</cp:lastPrinted>
  <dcterms:created xsi:type="dcterms:W3CDTF">2019-07-24T13:15:00Z</dcterms:created>
  <dcterms:modified xsi:type="dcterms:W3CDTF">2025-05-14T02:45:09Z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D68A35E42212499092A5D1455AE2E774</vt:lpwstr>
  </property>
</Properties>
</file>