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434" r:id="rId3"/>
    <p:sldId id="477" r:id="rId4"/>
    <p:sldId id="616" r:id="rId5"/>
    <p:sldId id="617" r:id="rId6"/>
    <p:sldId id="478" r:id="rId7"/>
    <p:sldId id="619" r:id="rId8"/>
    <p:sldId id="620" r:id="rId9"/>
    <p:sldId id="627" r:id="rId10"/>
    <p:sldId id="621" r:id="rId11"/>
    <p:sldId id="622" r:id="rId12"/>
    <p:sldId id="623" r:id="rId13"/>
    <p:sldId id="479" r:id="rId14"/>
    <p:sldId id="624" r:id="rId15"/>
    <p:sldId id="634" r:id="rId16"/>
    <p:sldId id="635" r:id="rId17"/>
    <p:sldId id="480" r:id="rId18"/>
    <p:sldId id="625" r:id="rId19"/>
    <p:sldId id="628" r:id="rId20"/>
    <p:sldId id="629" r:id="rId21"/>
    <p:sldId id="630" r:id="rId22"/>
    <p:sldId id="631" r:id="rId23"/>
    <p:sldId id="481" r:id="rId24"/>
    <p:sldId id="626" r:id="rId25"/>
    <p:sldId id="632" r:id="rId26"/>
    <p:sldId id="433" r:id="rId2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>
          <p15:clr>
            <a:srgbClr val="A4A3A4"/>
          </p15:clr>
        </p15:guide>
        <p15:guide id="2" pos="29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CE5"/>
    <a:srgbClr val="1552D1"/>
    <a:srgbClr val="CA0000"/>
    <a:srgbClr val="E61510"/>
    <a:srgbClr val="E80D13"/>
    <a:srgbClr val="00ACED"/>
    <a:srgbClr val="5BADFF"/>
    <a:srgbClr val="3399FF"/>
    <a:srgbClr val="EE0808"/>
    <a:srgbClr val="F2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4" y="1308"/>
      </p:cViewPr>
      <p:guideLst>
        <p:guide orient="horz" pos="2109"/>
        <p:guide pos="29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15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8CD9469-CAEB-4FDE-8D3A-2397B3BDB3B7}" type="datetimeFigureOut">
              <a:rPr lang="zh-CN" altLang="en-US"/>
              <a:t>2025/5/13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1084F533-4336-494D-93E3-DAE720C8373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89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DF15C6D-705B-4CE7-968A-7B681CE995AD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72050" cy="3729038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7C644C3-7062-4672-B909-D0599C006CE1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72050" cy="3729038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7C644C3-7062-4672-B909-D0599C006CE1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72050" cy="3729038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7C644C3-7062-4672-B909-D0599C006CE1}" type="slidenum">
              <a:rPr lang="zh-CN" altLang="en-US"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9507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72050" cy="3729038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7C644C3-7062-4672-B909-D0599C006CE1}" type="slidenum">
              <a:rPr lang="zh-CN" altLang="en-US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72050" cy="3729038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7C644C3-7062-4672-B909-D0599C006CE1}" type="slidenum">
              <a:rPr lang="zh-CN" altLang="en-US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72050" cy="3729038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7C644C3-7062-4672-B909-D0599C006CE1}" type="slidenum">
              <a:rPr lang="zh-CN" altLang="en-US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72050" cy="3729038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239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39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67ACE4E-F569-4F76-A39A-3A0544595265}" type="slidenum">
              <a:rPr lang="zh-CN" altLang="en-US"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7635-BE3E-4795-8091-B3080C819087}" type="datetimeFigureOut">
              <a:rPr lang="zh-CN" altLang="en-US"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46008-A4B3-4C14-927E-9C262D1402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B23C-77E5-4C2F-867F-F3DBDAB1D268}" type="datetimeFigureOut">
              <a:rPr lang="zh-CN" altLang="en-US"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CFDD4-37B7-4BD2-A972-35297E0C3E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5021-C74D-401A-BB6C-17099D3FBF2A}" type="datetimeFigureOut">
              <a:rPr lang="zh-CN" altLang="en-US"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788DA-E96B-4EAF-8832-6968AB595DA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第一章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472116" y="547387"/>
            <a:ext cx="8295574" cy="4247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l" defTabSz="685800" rtl="0" eaLnBrk="1" latinLnBrk="0" hangingPunct="1">
              <a:buNone/>
              <a:defRPr lang="zh-CN" altLang="en-US" sz="2400" kern="1200" smtClean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0" algn="dist" defTabSz="685800" rtl="0" eaLnBrk="1" latinLnBrk="0" hangingPunct="1">
              <a:defRPr lang="zh-CN" altLang="en-US" sz="2400" kern="1200" smtClean="0">
                <a:solidFill>
                  <a:srgbClr val="0E53D0"/>
                </a:solidFill>
                <a:latin typeface="+mj-ea"/>
                <a:ea typeface="+mj-ea"/>
                <a:cs typeface="+mn-cs"/>
              </a:defRPr>
            </a:lvl2pPr>
            <a:lvl3pPr marL="0" algn="dist" defTabSz="685800" rtl="0" eaLnBrk="1" latinLnBrk="0" hangingPunct="1">
              <a:defRPr lang="zh-CN" altLang="en-US" sz="2400" kern="1200" smtClean="0">
                <a:solidFill>
                  <a:srgbClr val="0E53D0"/>
                </a:solidFill>
                <a:latin typeface="+mj-ea"/>
                <a:ea typeface="+mj-ea"/>
                <a:cs typeface="+mn-cs"/>
              </a:defRPr>
            </a:lvl3pPr>
            <a:lvl4pPr marL="0" algn="dist" defTabSz="685800" rtl="0" eaLnBrk="1" latinLnBrk="0" hangingPunct="1">
              <a:defRPr lang="zh-CN" altLang="en-US" sz="2400" kern="1200" smtClean="0">
                <a:solidFill>
                  <a:srgbClr val="0E53D0"/>
                </a:solidFill>
                <a:latin typeface="+mj-ea"/>
                <a:ea typeface="+mj-ea"/>
                <a:cs typeface="+mn-cs"/>
              </a:defRPr>
            </a:lvl4pPr>
            <a:lvl5pPr marL="0" algn="dist" defTabSz="685800" rtl="0" eaLnBrk="1" latinLnBrk="0" hangingPunct="1">
              <a:defRPr lang="zh-CN" altLang="en-US" sz="2400" kern="1200">
                <a:solidFill>
                  <a:srgbClr val="0E53D0"/>
                </a:solidFill>
                <a:latin typeface="+mj-ea"/>
                <a:ea typeface="+mj-ea"/>
                <a:cs typeface="+mn-cs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070850" y="6369050"/>
            <a:ext cx="887413" cy="352425"/>
          </a:xfrm>
        </p:spPr>
        <p:txBody>
          <a:bodyPr anchor="t"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fld id="{A0696EF6-2327-4DB5-9CF7-28D04FBC15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D449E-1CD0-4E61-BE33-6D8FF3778BEE}" type="datetimeFigureOut">
              <a:rPr lang="zh-CN" altLang="en-US"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D968F-98BD-49FE-8439-1E7BCA003E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05FD3-EE3C-499E-AFC1-012397A14317}" type="datetimeFigureOut">
              <a:rPr lang="zh-CN" altLang="en-US"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C631B-8DCA-4300-B752-56650F87FC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E5788-2772-4C2B-A452-7FDCBD72DD71}" type="datetimeFigureOut">
              <a:rPr lang="zh-CN" altLang="en-US"/>
              <a:t>2025/5/13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92184-BA1F-40CD-9759-3F3A33A5D8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FC636-7D70-4ECE-ABA4-FFB7547D3E09}" type="datetimeFigureOut">
              <a:rPr lang="zh-CN" altLang="en-US"/>
              <a:t>2025/5/13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1D143-3F59-4419-8396-6A20384B9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DCF4-8E30-470B-8001-940110CB1BF5}" type="datetimeFigureOut">
              <a:rPr lang="zh-CN" altLang="en-US"/>
              <a:t>2025/5/13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3A2AB-5732-41F5-A7F4-CEA8F69454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02172-A649-4524-86B5-57D4187D5A15}" type="datetimeFigureOut">
              <a:rPr lang="zh-CN" altLang="en-US"/>
              <a:t>2025/5/13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56D96-C436-4CB4-91A4-1DBB6F216E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89CDC-CCC9-4DE4-9FB5-1BC4EE81E304}" type="datetimeFigureOut">
              <a:rPr lang="zh-CN" altLang="en-US"/>
              <a:t>2025/5/13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DE2B9-7414-4018-8EED-6906B47993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58EE7-7695-4D97-B4AF-A5C84C31A735}" type="datetimeFigureOut">
              <a:rPr lang="zh-CN" altLang="en-US"/>
              <a:t>2025/5/13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03D08-A882-47E0-B86E-1AE14A53CB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F78D64A-3A5E-42FD-850C-707099D571E7}" type="datetimeFigureOut">
              <a:rPr lang="zh-CN" altLang="en-US"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B22040B-20E7-40F0-9B7D-CAF44B1CD5E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119063" y="0"/>
            <a:ext cx="3357562" cy="835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1050925"/>
            <a:ext cx="91440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127000"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建材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实验室安全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培训</a:t>
            </a:r>
            <a:endParaRPr lang="en-US" altLang="zh-CN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24" name="矩形 7"/>
          <p:cNvSpPr>
            <a:spLocks noChangeArrowheads="1"/>
          </p:cNvSpPr>
          <p:nvPr/>
        </p:nvSpPr>
        <p:spPr bwMode="auto">
          <a:xfrm>
            <a:off x="0" y="5178425"/>
            <a:ext cx="91440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127000"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赵卫平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127000"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2025.5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25" name="Picture 9" descr="http://www.hfut.edu.cn/__local/F/D9/33/981B12BA73710762310EEFA29AF_57B95DD3_1D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" y="2170313"/>
            <a:ext cx="9135745" cy="236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/>
          <p:cNvGrpSpPr/>
          <p:nvPr/>
        </p:nvGrpSpPr>
        <p:grpSpPr>
          <a:xfrm>
            <a:off x="8255" y="4599940"/>
            <a:ext cx="1323975" cy="577215"/>
            <a:chOff x="-10850825" y="-411480"/>
            <a:chExt cx="10085013" cy="3922236"/>
          </a:xfrm>
        </p:grpSpPr>
        <p:pic>
          <p:nvPicPr>
            <p:cNvPr id="9" name="图片 3"/>
            <p:cNvPicPr>
              <a:picLocks noChangeAspect="1"/>
            </p:cNvPicPr>
            <p:nvPr/>
          </p:nvPicPr>
          <p:blipFill rotWithShape="1">
            <a:blip r:embed="rId4" cstate="print"/>
            <a:srcRect r="83930"/>
            <a:stretch>
              <a:fillRect/>
            </a:stretch>
          </p:blipFill>
          <p:spPr bwMode="auto">
            <a:xfrm>
              <a:off x="-10850825" y="-411480"/>
              <a:ext cx="10085013" cy="3922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任意多边形 1"/>
            <p:cNvSpPr/>
            <p:nvPr/>
          </p:nvSpPr>
          <p:spPr>
            <a:xfrm>
              <a:off x="-2046514" y="1360170"/>
              <a:ext cx="1223554" cy="1577340"/>
            </a:xfrm>
            <a:custGeom>
              <a:avLst/>
              <a:gdLst>
                <a:gd name="connsiteX0" fmla="*/ 468630 w 1097280"/>
                <a:gd name="connsiteY0" fmla="*/ 148590 h 1577340"/>
                <a:gd name="connsiteX1" fmla="*/ 628650 w 1097280"/>
                <a:gd name="connsiteY1" fmla="*/ 331470 h 1577340"/>
                <a:gd name="connsiteX2" fmla="*/ 754380 w 1097280"/>
                <a:gd name="connsiteY2" fmla="*/ 582930 h 1577340"/>
                <a:gd name="connsiteX3" fmla="*/ 868680 w 1097280"/>
                <a:gd name="connsiteY3" fmla="*/ 822960 h 1577340"/>
                <a:gd name="connsiteX4" fmla="*/ 1005840 w 1097280"/>
                <a:gd name="connsiteY4" fmla="*/ 1108710 h 1577340"/>
                <a:gd name="connsiteX5" fmla="*/ 1062990 w 1097280"/>
                <a:gd name="connsiteY5" fmla="*/ 1337310 h 1577340"/>
                <a:gd name="connsiteX6" fmla="*/ 1097280 w 1097280"/>
                <a:gd name="connsiteY6" fmla="*/ 1577340 h 1577340"/>
                <a:gd name="connsiteX7" fmla="*/ 1097280 w 1097280"/>
                <a:gd name="connsiteY7" fmla="*/ 1577340 h 1577340"/>
                <a:gd name="connsiteX8" fmla="*/ 857250 w 1097280"/>
                <a:gd name="connsiteY8" fmla="*/ 1428750 h 1577340"/>
                <a:gd name="connsiteX9" fmla="*/ 605790 w 1097280"/>
                <a:gd name="connsiteY9" fmla="*/ 1348740 h 1577340"/>
                <a:gd name="connsiteX10" fmla="*/ 365760 w 1097280"/>
                <a:gd name="connsiteY10" fmla="*/ 1291590 h 1577340"/>
                <a:gd name="connsiteX11" fmla="*/ 251460 w 1097280"/>
                <a:gd name="connsiteY11" fmla="*/ 1303020 h 1577340"/>
                <a:gd name="connsiteX12" fmla="*/ 102870 w 1097280"/>
                <a:gd name="connsiteY12" fmla="*/ 1211580 h 1577340"/>
                <a:gd name="connsiteX13" fmla="*/ 34290 w 1097280"/>
                <a:gd name="connsiteY13" fmla="*/ 948690 h 1577340"/>
                <a:gd name="connsiteX14" fmla="*/ 0 w 1097280"/>
                <a:gd name="connsiteY14" fmla="*/ 525780 h 1577340"/>
                <a:gd name="connsiteX15" fmla="*/ 57150 w 1097280"/>
                <a:gd name="connsiteY15" fmla="*/ 148590 h 1577340"/>
                <a:gd name="connsiteX16" fmla="*/ 125730 w 1097280"/>
                <a:gd name="connsiteY16" fmla="*/ 0 h 1577340"/>
                <a:gd name="connsiteX17" fmla="*/ 205740 w 1097280"/>
                <a:gd name="connsiteY17" fmla="*/ 11430 h 1577340"/>
                <a:gd name="connsiteX18" fmla="*/ 342900 w 1097280"/>
                <a:gd name="connsiteY18" fmla="*/ 68580 h 1577340"/>
                <a:gd name="connsiteX19" fmla="*/ 537210 w 1097280"/>
                <a:gd name="connsiteY19" fmla="*/ 217170 h 1577340"/>
                <a:gd name="connsiteX20" fmla="*/ 617220 w 1097280"/>
                <a:gd name="connsiteY20" fmla="*/ 262890 h 1577340"/>
                <a:gd name="connsiteX21" fmla="*/ 594360 w 1097280"/>
                <a:gd name="connsiteY21" fmla="*/ 262890 h 1577340"/>
                <a:gd name="connsiteX22" fmla="*/ 594360 w 1097280"/>
                <a:gd name="connsiteY22" fmla="*/ 262890 h 157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97280" h="1577340">
                  <a:moveTo>
                    <a:pt x="468630" y="148590"/>
                  </a:moveTo>
                  <a:lnTo>
                    <a:pt x="628650" y="331470"/>
                  </a:lnTo>
                  <a:lnTo>
                    <a:pt x="754380" y="582930"/>
                  </a:lnTo>
                  <a:lnTo>
                    <a:pt x="868680" y="822960"/>
                  </a:lnTo>
                  <a:lnTo>
                    <a:pt x="1005840" y="1108710"/>
                  </a:lnTo>
                  <a:lnTo>
                    <a:pt x="1062990" y="1337310"/>
                  </a:lnTo>
                  <a:lnTo>
                    <a:pt x="1097280" y="1577340"/>
                  </a:lnTo>
                  <a:lnTo>
                    <a:pt x="1097280" y="1577340"/>
                  </a:lnTo>
                  <a:lnTo>
                    <a:pt x="857250" y="1428750"/>
                  </a:lnTo>
                  <a:lnTo>
                    <a:pt x="605790" y="1348740"/>
                  </a:lnTo>
                  <a:lnTo>
                    <a:pt x="365760" y="1291590"/>
                  </a:lnTo>
                  <a:lnTo>
                    <a:pt x="251460" y="1303020"/>
                  </a:lnTo>
                  <a:lnTo>
                    <a:pt x="102870" y="1211580"/>
                  </a:lnTo>
                  <a:lnTo>
                    <a:pt x="34290" y="948690"/>
                  </a:lnTo>
                  <a:lnTo>
                    <a:pt x="0" y="525780"/>
                  </a:lnTo>
                  <a:lnTo>
                    <a:pt x="57150" y="148590"/>
                  </a:lnTo>
                  <a:lnTo>
                    <a:pt x="125730" y="0"/>
                  </a:lnTo>
                  <a:lnTo>
                    <a:pt x="205740" y="11430"/>
                  </a:lnTo>
                  <a:lnTo>
                    <a:pt x="342900" y="68580"/>
                  </a:lnTo>
                  <a:lnTo>
                    <a:pt x="537210" y="217170"/>
                  </a:lnTo>
                  <a:lnTo>
                    <a:pt x="617220" y="262890"/>
                  </a:lnTo>
                  <a:lnTo>
                    <a:pt x="594360" y="262890"/>
                  </a:lnTo>
                  <a:lnTo>
                    <a:pt x="594360" y="262890"/>
                  </a:lnTo>
                </a:path>
              </a:pathLst>
            </a:custGeom>
            <a:solidFill>
              <a:srgbClr val="E80D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-2046514" y="417511"/>
              <a:ext cx="1262743" cy="2601459"/>
            </a:xfrm>
            <a:custGeom>
              <a:avLst/>
              <a:gdLst>
                <a:gd name="connsiteX0" fmla="*/ 29029 w 986972"/>
                <a:gd name="connsiteY0" fmla="*/ 348343 h 2452914"/>
                <a:gd name="connsiteX1" fmla="*/ 58057 w 986972"/>
                <a:gd name="connsiteY1" fmla="*/ 667657 h 2452914"/>
                <a:gd name="connsiteX2" fmla="*/ 232229 w 986972"/>
                <a:gd name="connsiteY2" fmla="*/ 856343 h 2452914"/>
                <a:gd name="connsiteX3" fmla="*/ 406400 w 986972"/>
                <a:gd name="connsiteY3" fmla="*/ 1030514 h 2452914"/>
                <a:gd name="connsiteX4" fmla="*/ 624114 w 986972"/>
                <a:gd name="connsiteY4" fmla="*/ 1407886 h 2452914"/>
                <a:gd name="connsiteX5" fmla="*/ 827314 w 986972"/>
                <a:gd name="connsiteY5" fmla="*/ 1828800 h 2452914"/>
                <a:gd name="connsiteX6" fmla="*/ 972457 w 986972"/>
                <a:gd name="connsiteY6" fmla="*/ 2452914 h 2452914"/>
                <a:gd name="connsiteX7" fmla="*/ 986972 w 986972"/>
                <a:gd name="connsiteY7" fmla="*/ 0 h 2452914"/>
                <a:gd name="connsiteX8" fmla="*/ 0 w 986972"/>
                <a:gd name="connsiteY8" fmla="*/ 101600 h 2452914"/>
                <a:gd name="connsiteX9" fmla="*/ 29029 w 986972"/>
                <a:gd name="connsiteY9" fmla="*/ 348343 h 245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6972" h="2452914">
                  <a:moveTo>
                    <a:pt x="29029" y="348343"/>
                  </a:moveTo>
                  <a:lnTo>
                    <a:pt x="58057" y="667657"/>
                  </a:lnTo>
                  <a:lnTo>
                    <a:pt x="232229" y="856343"/>
                  </a:lnTo>
                  <a:lnTo>
                    <a:pt x="406400" y="1030514"/>
                  </a:lnTo>
                  <a:lnTo>
                    <a:pt x="624114" y="1407886"/>
                  </a:lnTo>
                  <a:lnTo>
                    <a:pt x="827314" y="1828800"/>
                  </a:lnTo>
                  <a:lnTo>
                    <a:pt x="972457" y="2452914"/>
                  </a:lnTo>
                  <a:cubicBezTo>
                    <a:pt x="977295" y="1635276"/>
                    <a:pt x="982134" y="817638"/>
                    <a:pt x="986972" y="0"/>
                  </a:cubicBezTo>
                  <a:lnTo>
                    <a:pt x="0" y="101600"/>
                  </a:lnTo>
                  <a:lnTo>
                    <a:pt x="29029" y="348343"/>
                  </a:lnTo>
                  <a:close/>
                </a:path>
              </a:pathLst>
            </a:custGeom>
            <a:solidFill>
              <a:srgbClr val="00A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1332230" y="4600575"/>
            <a:ext cx="7811135" cy="578485"/>
          </a:xfrm>
          <a:prstGeom prst="rect">
            <a:avLst/>
          </a:prstGeom>
          <a:solidFill>
            <a:srgbClr val="00A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E80D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安全生产方针：安全第一、预防为主、综合治理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img2.baidu.com/image_search/src=http%3A%2F%2Fnimg.ws.126.net%2F%3Furl%3Dhttp%253A%252F%252Fdingyue.ws.126.net%252F2021%252F0602%252F3dfa74eej00qu1z25000qc000hs00a0c.jpg%26thumbnail%3D650x2147483647%26quality%3D80%26type%3Djpg&amp;refer=http%3A%2F%2Fnimg.ws.126.net&amp;app=2002&amp;size=f9999,10000&amp;q=a80&amp;n=0&amp;g=0n&amp;fmt=jpeg?sec=1625803515&amp;t=a3548278246b9f58523cb2d7fa8313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73025" cy="68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2166257" y="2351314"/>
            <a:ext cx="5018314" cy="2351315"/>
          </a:xfrm>
          <a:prstGeom prst="rect">
            <a:avLst/>
          </a:prstGeom>
          <a:solidFill>
            <a:srgbClr val="F2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868886" y="5638800"/>
            <a:ext cx="2275114" cy="261257"/>
          </a:xfrm>
          <a:prstGeom prst="rect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3"/>
          <p:cNvGrpSpPr/>
          <p:nvPr/>
        </p:nvGrpSpPr>
        <p:grpSpPr>
          <a:xfrm>
            <a:off x="0" y="2634342"/>
            <a:ext cx="9173025" cy="713344"/>
            <a:chOff x="3812200" y="1340768"/>
            <a:chExt cx="4752528" cy="537960"/>
          </a:xfrm>
          <a:solidFill>
            <a:srgbClr val="E46C0A"/>
          </a:solidFill>
        </p:grpSpPr>
        <p:sp>
          <p:nvSpPr>
            <p:cNvPr id="15" name="圆角矩形 14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solidFill>
              <a:srgbClr val="9DC3E6"/>
            </a:solidFill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三、应急处理及电话</a:t>
              </a:r>
              <a:endPara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7949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6" name="object 6"/>
          <p:cNvSpPr/>
          <p:nvPr/>
        </p:nvSpPr>
        <p:spPr>
          <a:xfrm>
            <a:off x="6673850" y="1330325"/>
            <a:ext cx="2470150" cy="552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三、应急处理及电话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应急设施及电话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7848" y="1740386"/>
            <a:ext cx="65572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应急洗眼装置</a:t>
            </a:r>
            <a:r>
              <a:rPr lang="zh-CN" altLang="en-US" sz="2400" b="1" dirty="0" smtClean="0">
                <a:latin typeface="+mj-ea"/>
                <a:ea typeface="+mj-ea"/>
                <a:cs typeface="+mn-ea"/>
              </a:rPr>
              <a:t>：</a:t>
            </a:r>
            <a:r>
              <a:rPr lang="en-US" altLang="zh-CN" sz="2400" b="1" dirty="0" smtClean="0">
                <a:latin typeface="+mj-ea"/>
                <a:ea typeface="+mj-ea"/>
                <a:cs typeface="+mn-ea"/>
              </a:rPr>
              <a:t>206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医用急救药箱</a:t>
            </a:r>
            <a:r>
              <a:rPr lang="zh-CN" altLang="en-US" sz="2400" b="1" dirty="0" smtClean="0">
                <a:latin typeface="+mj-ea"/>
                <a:ea typeface="+mj-ea"/>
                <a:cs typeface="+mn-ea"/>
              </a:rPr>
              <a:t>：</a:t>
            </a:r>
            <a:r>
              <a:rPr lang="en-US" altLang="zh-CN" sz="2400" b="1" dirty="0" smtClean="0">
                <a:latin typeface="+mj-ea"/>
                <a:ea typeface="+mj-ea"/>
                <a:cs typeface="+mn-ea"/>
              </a:rPr>
              <a:t>109,201,211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灭火器</a:t>
            </a:r>
            <a:r>
              <a:rPr lang="zh-CN" altLang="en-US" sz="2400" b="1" dirty="0" smtClean="0">
                <a:latin typeface="+mj-ea"/>
                <a:ea typeface="+mj-ea"/>
                <a:cs typeface="+mn-ea"/>
              </a:rPr>
              <a:t>：各实验室房间内</a:t>
            </a:r>
            <a:r>
              <a:rPr lang="en-US" altLang="zh-CN" sz="2400" b="1" dirty="0" smtClean="0">
                <a:latin typeface="+mj-ea"/>
                <a:ea typeface="+mj-ea"/>
                <a:cs typeface="+mn-ea"/>
              </a:rPr>
              <a:t>,</a:t>
            </a:r>
            <a:r>
              <a:rPr lang="zh-CN" altLang="en-US" sz="2400" b="1" dirty="0" smtClean="0">
                <a:latin typeface="+mj-ea"/>
                <a:ea typeface="+mj-ea"/>
                <a:cs typeface="+mn-ea"/>
              </a:rPr>
              <a:t>走廊消火栓箱</a:t>
            </a:r>
            <a:endParaRPr lang="en-US" altLang="zh-CN" sz="2400" b="1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应急电话</a:t>
            </a:r>
            <a:r>
              <a:rPr lang="zh-CN" altLang="en-US" sz="2400" b="1" dirty="0" smtClean="0">
                <a:latin typeface="+mj-ea"/>
                <a:ea typeface="+mj-ea"/>
                <a:cs typeface="+mn-ea"/>
              </a:rPr>
              <a:t>：</a:t>
            </a:r>
            <a:endParaRPr lang="en-US" altLang="zh-CN" sz="2400" b="1" dirty="0" smtClean="0">
              <a:latin typeface="+mj-ea"/>
              <a:ea typeface="+mj-ea"/>
              <a:cs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火警：</a:t>
            </a:r>
            <a:r>
              <a:rPr lang="en-US" altLang="zh-CN" sz="2400" dirty="0" smtClean="0">
                <a:latin typeface="+mj-ea"/>
                <a:ea typeface="+mj-ea"/>
                <a:cs typeface="+mn-ea"/>
              </a:rPr>
              <a:t>119  </a:t>
            </a:r>
            <a:r>
              <a:rPr lang="zh-CN" altLang="en-US" sz="2400" dirty="0" smtClean="0">
                <a:latin typeface="+mj-ea"/>
                <a:ea typeface="+mj-ea"/>
                <a:cs typeface="+mn-ea"/>
              </a:rPr>
              <a:t>匪警：</a:t>
            </a:r>
            <a:r>
              <a:rPr lang="en-US" altLang="zh-CN" sz="2400" dirty="0" smtClean="0">
                <a:latin typeface="+mj-ea"/>
                <a:ea typeface="+mj-ea"/>
                <a:cs typeface="+mn-ea"/>
              </a:rPr>
              <a:t>110   </a:t>
            </a:r>
            <a:r>
              <a:rPr lang="zh-CN" altLang="en-US" sz="2400" dirty="0" smtClean="0">
                <a:latin typeface="+mj-ea"/>
                <a:ea typeface="+mj-ea"/>
                <a:cs typeface="+mn-ea"/>
              </a:rPr>
              <a:t>医疗急救：</a:t>
            </a:r>
            <a:r>
              <a:rPr lang="en-US" altLang="zh-CN" sz="2400" dirty="0" smtClean="0">
                <a:latin typeface="+mj-ea"/>
                <a:ea typeface="+mj-ea"/>
                <a:cs typeface="+mn-ea"/>
              </a:rPr>
              <a:t>120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solidFill>
                  <a:schemeClr val="accent5"/>
                </a:solidFill>
                <a:latin typeface="+mj-ea"/>
                <a:ea typeface="+mj-ea"/>
                <a:cs typeface="+mn-ea"/>
              </a:rPr>
              <a:t>校保卫办：</a:t>
            </a:r>
            <a:r>
              <a:rPr lang="en-US" altLang="zh-CN" sz="2400" dirty="0" smtClean="0">
                <a:solidFill>
                  <a:schemeClr val="accent5"/>
                </a:solidFill>
                <a:latin typeface="+mj-ea"/>
                <a:ea typeface="+mj-ea"/>
                <a:cs typeface="+mn-ea"/>
              </a:rPr>
              <a:t>62901110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solidFill>
                  <a:schemeClr val="accent5"/>
                </a:solidFill>
                <a:latin typeface="+mj-ea"/>
                <a:ea typeface="+mj-ea"/>
                <a:cs typeface="+mn-ea"/>
              </a:rPr>
              <a:t>校医</a:t>
            </a:r>
            <a:r>
              <a:rPr lang="zh-CN" altLang="en-US" sz="2400" dirty="0" smtClean="0">
                <a:solidFill>
                  <a:schemeClr val="accent5"/>
                </a:solidFill>
                <a:latin typeface="+mj-ea"/>
                <a:ea typeface="+mj-ea"/>
                <a:cs typeface="+mn-ea"/>
              </a:rPr>
              <a:t>院急救：</a:t>
            </a:r>
            <a:r>
              <a:rPr lang="en-US" altLang="zh-CN" sz="2400" dirty="0" smtClean="0">
                <a:solidFill>
                  <a:schemeClr val="accent5"/>
                </a:solidFill>
                <a:latin typeface="+mj-ea"/>
                <a:ea typeface="+mj-ea"/>
                <a:cs typeface="+mn-ea"/>
              </a:rPr>
              <a:t>62901120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校实验室安全管理处：</a:t>
            </a:r>
            <a:r>
              <a:rPr lang="en-US" altLang="zh-CN" sz="2400" dirty="0" smtClean="0">
                <a:latin typeface="+mj-ea"/>
                <a:ea typeface="+mj-ea"/>
                <a:cs typeface="+mn-ea"/>
              </a:rPr>
              <a:t>62901147</a:t>
            </a:r>
          </a:p>
        </p:txBody>
      </p:sp>
    </p:spTree>
    <p:extLst>
      <p:ext uri="{BB962C8B-B14F-4D97-AF65-F5344CB8AC3E}">
        <p14:creationId xmlns:p14="http://schemas.microsoft.com/office/powerpoint/2010/main" val="22905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6" name="object 6"/>
          <p:cNvSpPr/>
          <p:nvPr/>
        </p:nvSpPr>
        <p:spPr>
          <a:xfrm>
            <a:off x="6673850" y="1330325"/>
            <a:ext cx="2470150" cy="552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180" y="5476875"/>
            <a:ext cx="5862888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电气火灾：干粉灭火器，二氧化碳灭火器</a:t>
            </a:r>
            <a:endParaRPr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三、应急处理及电话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实验室火灾应急处理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7848" y="1740386"/>
            <a:ext cx="65572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发现火灾时及时断电，通知楼栋里人员快速撤离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cs typeface="+mn-ea"/>
              </a:rPr>
              <a:t>拨打学校应急电话</a:t>
            </a:r>
            <a:r>
              <a:rPr lang="en-US" altLang="zh-CN" sz="2400" dirty="0">
                <a:latin typeface="+mj-ea"/>
                <a:cs typeface="+mn-ea"/>
              </a:rPr>
              <a:t>62901110</a:t>
            </a:r>
            <a:r>
              <a:rPr lang="zh-CN" altLang="en-US" sz="2400" dirty="0">
                <a:latin typeface="+mj-ea"/>
                <a:cs typeface="+mn-ea"/>
              </a:rPr>
              <a:t>或</a:t>
            </a:r>
            <a:r>
              <a:rPr lang="en-US" altLang="zh-CN" sz="2400" dirty="0">
                <a:latin typeface="+mj-ea"/>
                <a:cs typeface="+mn-ea"/>
              </a:rPr>
              <a:t>119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用灭火器扑灭初起火灾，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当消防员到达时应迅速向消防队员介绍火情及实验室情况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474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s://gimg2.baidu.com/image_search/src=http%3A%2F%2Fnimg.ws.126.net%2F%3Furl%3Dhttp%253A%252F%252Fdingyue.ws.126.net%252F2021%252F0602%252F3dfa74eej00qu1z25000qc000hs00a0c.jpg%26thumbnail%3D650x2147483647%26quality%3D80%26type%3Djpg&amp;refer=http%3A%2F%2Fnimg.ws.126.net&amp;app=2002&amp;size=f9999,10000&amp;q=a80&amp;n=0&amp;g=0n&amp;fmt=jpeg?sec=1625803515&amp;t=a3548278246b9f58523cb2d7fa8313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744"/>
            <a:ext cx="9173025" cy="515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166257" y="2775857"/>
            <a:ext cx="5018314" cy="1524000"/>
          </a:xfrm>
          <a:prstGeom prst="rect">
            <a:avLst/>
          </a:prstGeom>
          <a:solidFill>
            <a:srgbClr val="F2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868886" y="5638800"/>
            <a:ext cx="2275114" cy="261257"/>
          </a:xfrm>
          <a:prstGeom prst="rect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3"/>
          <p:cNvGrpSpPr/>
          <p:nvPr/>
        </p:nvGrpSpPr>
        <p:grpSpPr>
          <a:xfrm>
            <a:off x="0" y="2634342"/>
            <a:ext cx="9173025" cy="713344"/>
            <a:chOff x="3812200" y="1340768"/>
            <a:chExt cx="4752528" cy="537960"/>
          </a:xfrm>
          <a:solidFill>
            <a:srgbClr val="E46C0A"/>
          </a:solidFill>
        </p:grpSpPr>
        <p:sp>
          <p:nvSpPr>
            <p:cNvPr id="15" name="圆角矩形 14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solidFill>
              <a:srgbClr val="ADB9CA"/>
            </a:solidFill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四、卫生环境</a:t>
              </a:r>
              <a:endPara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6" name="object 6"/>
          <p:cNvSpPr/>
          <p:nvPr/>
        </p:nvSpPr>
        <p:spPr>
          <a:xfrm>
            <a:off x="6673850" y="1330325"/>
            <a:ext cx="2470150" cy="552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四、卫生环境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实验室卫生环境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7848" y="1740386"/>
            <a:ext cx="65572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每个进入实验室实验的同学需做好各自的卫生工作，实验完及时清理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建筑垃圾自行处理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饮料</a:t>
            </a:r>
            <a:r>
              <a:rPr lang="en-US" altLang="zh-CN" sz="2400" dirty="0" smtClean="0">
                <a:latin typeface="+mj-ea"/>
                <a:ea typeface="+mj-ea"/>
                <a:cs typeface="+mn-ea"/>
              </a:rPr>
              <a:t>/</a:t>
            </a:r>
            <a:r>
              <a:rPr lang="zh-CN" altLang="en-US" sz="2400" dirty="0" smtClean="0">
                <a:latin typeface="+mj-ea"/>
                <a:ea typeface="+mj-ea"/>
                <a:cs typeface="+mn-ea"/>
              </a:rPr>
              <a:t>矿泉水等不得带入实验室，可放在走廊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实验室不得抽烟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025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6" name="object 6"/>
          <p:cNvSpPr/>
          <p:nvPr/>
        </p:nvSpPr>
        <p:spPr>
          <a:xfrm>
            <a:off x="6673850" y="1330325"/>
            <a:ext cx="2470150" cy="552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四、卫生环境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实验室卫生环境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8" y="2163202"/>
            <a:ext cx="2844205" cy="37922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3827" y="2163202"/>
            <a:ext cx="2980835" cy="3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6" name="object 6"/>
          <p:cNvSpPr/>
          <p:nvPr/>
        </p:nvSpPr>
        <p:spPr>
          <a:xfrm>
            <a:off x="6673850" y="1330325"/>
            <a:ext cx="2470150" cy="552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四、卫生环境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实验室卫生环境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65" y="2048859"/>
            <a:ext cx="1756591" cy="36404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86" y="2046078"/>
            <a:ext cx="1631307" cy="36432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1" b="20378"/>
          <a:stretch/>
        </p:blipFill>
        <p:spPr>
          <a:xfrm>
            <a:off x="4335123" y="2043251"/>
            <a:ext cx="2493818" cy="36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s://gimg2.baidu.com/image_search/src=http%3A%2F%2Fnimg.ws.126.net%2F%3Furl%3Dhttp%253A%252F%252Fdingyue.ws.126.net%252F2021%252F0602%252F3dfa74eej00qu1z25000qc000hs00a0c.jpg%26thumbnail%3D650x2147483647%26quality%3D80%26type%3Djpg&amp;refer=http%3A%2F%2Fnimg.ws.126.net&amp;app=2002&amp;size=f9999,10000&amp;q=a80&amp;n=0&amp;g=0n&amp;fmt=jpeg?sec=1625803515&amp;t=a3548278246b9f58523cb2d7fa8313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744"/>
            <a:ext cx="9173025" cy="515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166257" y="2775857"/>
            <a:ext cx="5018314" cy="1524000"/>
          </a:xfrm>
          <a:prstGeom prst="rect">
            <a:avLst/>
          </a:prstGeom>
          <a:solidFill>
            <a:srgbClr val="F2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868886" y="5638800"/>
            <a:ext cx="2275114" cy="261257"/>
          </a:xfrm>
          <a:prstGeom prst="rect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3"/>
          <p:cNvGrpSpPr/>
          <p:nvPr/>
        </p:nvGrpSpPr>
        <p:grpSpPr>
          <a:xfrm>
            <a:off x="0" y="2634342"/>
            <a:ext cx="9173025" cy="713344"/>
            <a:chOff x="3812200" y="1340768"/>
            <a:chExt cx="4752528" cy="537960"/>
          </a:xfrm>
          <a:solidFill>
            <a:srgbClr val="E46C0A"/>
          </a:solidFill>
        </p:grpSpPr>
        <p:sp>
          <p:nvSpPr>
            <p:cNvPr id="15" name="圆角矩形 14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solidFill>
              <a:srgbClr val="D0CECE"/>
            </a:solidFill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五、重点设备使用要点</a:t>
              </a:r>
              <a:endPara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五、</a:t>
              </a:r>
              <a:r>
                <a: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重点设备使用要点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傅里叶红外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7848" y="1740386"/>
            <a:ext cx="65572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必须确保红外设备内部的</a:t>
            </a: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干燥</a:t>
            </a:r>
            <a:r>
              <a:rPr lang="zh-CN" altLang="en-US" sz="2400" dirty="0" smtClean="0">
                <a:latin typeface="+mj-ea"/>
                <a:ea typeface="+mj-ea"/>
                <a:cs typeface="+mn-ea"/>
              </a:rPr>
              <a:t>，环境湿度低于</a:t>
            </a:r>
            <a:r>
              <a:rPr lang="en-US" altLang="zh-CN" sz="2400" dirty="0" smtClean="0">
                <a:latin typeface="+mj-ea"/>
                <a:ea typeface="+mj-ea"/>
                <a:cs typeface="+mn-ea"/>
              </a:rPr>
              <a:t>70%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压片前材料和溴化钾需在红外干燥箱中</a:t>
            </a:r>
            <a:r>
              <a:rPr lang="en-US" altLang="zh-CN" sz="2400" dirty="0" smtClean="0">
                <a:latin typeface="+mj-ea"/>
                <a:ea typeface="+mj-ea"/>
                <a:cs typeface="+mn-ea"/>
              </a:rPr>
              <a:t>120</a:t>
            </a:r>
            <a:r>
              <a:rPr lang="zh-CN" altLang="en-US" sz="2400" dirty="0" smtClean="0">
                <a:latin typeface="+mj-ea"/>
                <a:ea typeface="+mj-ea"/>
                <a:cs typeface="+mn-ea"/>
              </a:rPr>
              <a:t>℃干燥</a:t>
            </a:r>
            <a:r>
              <a:rPr lang="en-US" altLang="zh-CN" sz="2400" dirty="0" smtClean="0">
                <a:latin typeface="+mj-ea"/>
                <a:ea typeface="+mj-ea"/>
                <a:cs typeface="+mn-ea"/>
              </a:rPr>
              <a:t>3h</a:t>
            </a:r>
            <a:r>
              <a:rPr lang="zh-CN" altLang="en-US" sz="2400" dirty="0" smtClean="0">
                <a:latin typeface="+mj-ea"/>
                <a:ea typeface="+mj-ea"/>
                <a:cs typeface="+mn-ea"/>
              </a:rPr>
              <a:t>，取出放在干燥皿中冷却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材料与溴化钾比例：</a:t>
            </a:r>
            <a:r>
              <a:rPr lang="en-US" altLang="zh-CN" sz="2400" dirty="0" smtClean="0">
                <a:latin typeface="+mj-ea"/>
                <a:ea typeface="+mj-ea"/>
                <a:cs typeface="+mn-ea"/>
              </a:rPr>
              <a:t>1/100~1/200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压片局部无发白现象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压片器材用含无水乙醇的棉球进行清洁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784" y="5205213"/>
            <a:ext cx="2235791" cy="14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五、</a:t>
              </a:r>
              <a:r>
                <a: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重点设备使用要点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压力试验机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7848" y="1740386"/>
            <a:ext cx="65572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上压板一旦接触试件表面就需停下，其不能受力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上</a:t>
            </a:r>
            <a:r>
              <a:rPr lang="zh-CN" altLang="en-US" sz="2400" dirty="0" smtClean="0">
                <a:latin typeface="+mj-ea"/>
                <a:ea typeface="+mj-ea"/>
                <a:cs typeface="+mn-ea"/>
              </a:rPr>
              <a:t>压板不能超移动范围（柱子上有标记）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高强或脆性材料需做好保护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紧急情况可按右下角急停按钮或软件中的停止按钮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做完实验需把压板上、仪器周边和电脑工作台清理干净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</p:txBody>
      </p:sp>
      <p:pic>
        <p:nvPicPr>
          <p:cNvPr id="22" name="图片 21" descr="E:\My Working\@建材实验室\@日常工作汇总\20181010条件建设经费\20191209验收建账\图片\106-电液伺服压力试验机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9104" y="4347177"/>
            <a:ext cx="2877784" cy="2092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5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直接连接符 62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03225" y="4097338"/>
            <a:ext cx="230822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 eaLnBrk="1" hangingPunct="1"/>
            <a:r>
              <a:rPr lang="zh-CN" altLang="en-US" sz="4000" b="1">
                <a:solidFill>
                  <a:srgbClr val="142E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提纲</a:t>
            </a:r>
          </a:p>
        </p:txBody>
      </p:sp>
      <p:cxnSp>
        <p:nvCxnSpPr>
          <p:cNvPr id="7" name="直接连接符 56"/>
          <p:cNvCxnSpPr/>
          <p:nvPr/>
        </p:nvCxnSpPr>
        <p:spPr>
          <a:xfrm>
            <a:off x="2481263" y="1095375"/>
            <a:ext cx="0" cy="493236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8"/>
          <p:cNvGrpSpPr/>
          <p:nvPr/>
        </p:nvGrpSpPr>
        <p:grpSpPr>
          <a:xfrm>
            <a:off x="1242525" y="1674392"/>
            <a:ext cx="268295" cy="179921"/>
            <a:chOff x="683568" y="1628800"/>
            <a:chExt cx="268295" cy="179921"/>
          </a:xfrm>
          <a:solidFill>
            <a:srgbClr val="142E47"/>
          </a:solidFill>
        </p:grpSpPr>
        <p:sp>
          <p:nvSpPr>
            <p:cNvPr id="10" name="燕尾形 9"/>
            <p:cNvSpPr/>
            <p:nvPr/>
          </p:nvSpPr>
          <p:spPr bwMode="auto">
            <a:xfrm>
              <a:off x="823955" y="1628800"/>
              <a:ext cx="127908" cy="179921"/>
            </a:xfrm>
            <a:prstGeom prst="chevron">
              <a:avLst/>
            </a:prstGeom>
            <a:grpFill/>
            <a:ln w="9525" algn="ctr">
              <a:solidFill>
                <a:srgbClr val="142E47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燕尾形 10"/>
            <p:cNvSpPr/>
            <p:nvPr/>
          </p:nvSpPr>
          <p:spPr bwMode="auto">
            <a:xfrm>
              <a:off x="683568" y="1628800"/>
              <a:ext cx="127908" cy="179921"/>
            </a:xfrm>
            <a:prstGeom prst="chevron">
              <a:avLst/>
            </a:prstGeom>
            <a:grpFill/>
            <a:ln w="9525" algn="ctr">
              <a:solidFill>
                <a:srgbClr val="142E47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50" name="矩形 11"/>
          <p:cNvSpPr>
            <a:spLocks noChangeArrowheads="1"/>
          </p:cNvSpPr>
          <p:nvPr/>
        </p:nvSpPr>
        <p:spPr bwMode="auto">
          <a:xfrm>
            <a:off x="1697038" y="1636713"/>
            <a:ext cx="254000" cy="254000"/>
          </a:xfrm>
          <a:prstGeom prst="rect">
            <a:avLst/>
          </a:prstGeom>
          <a:solidFill>
            <a:srgbClr val="E46C0A"/>
          </a:solidFill>
          <a:ln w="9525" algn="ctr">
            <a:solidFill>
              <a:srgbClr val="142E47"/>
            </a:solidFill>
            <a:round/>
          </a:ln>
        </p:spPr>
        <p:txBody>
          <a:bodyPr wrap="none" anchor="ctr"/>
          <a:lstStyle/>
          <a:p>
            <a:pPr algn="ctr" eaLnBrk="1" hangingPunct="1"/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1" name="矩形 12"/>
          <p:cNvSpPr>
            <a:spLocks noChangeArrowheads="1"/>
          </p:cNvSpPr>
          <p:nvPr/>
        </p:nvSpPr>
        <p:spPr bwMode="auto">
          <a:xfrm>
            <a:off x="1970088" y="1379538"/>
            <a:ext cx="254000" cy="254000"/>
          </a:xfrm>
          <a:prstGeom prst="rect">
            <a:avLst/>
          </a:prstGeom>
          <a:solidFill>
            <a:srgbClr val="0070C0"/>
          </a:solidFill>
          <a:ln w="9525" algn="ctr">
            <a:solidFill>
              <a:srgbClr val="142E47"/>
            </a:solidFill>
            <a:round/>
          </a:ln>
        </p:spPr>
        <p:txBody>
          <a:bodyPr wrap="none" anchor="ctr"/>
          <a:lstStyle/>
          <a:p>
            <a:pPr algn="ctr" eaLnBrk="1" hangingPunct="1"/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2" name="矩形 13"/>
          <p:cNvSpPr>
            <a:spLocks noChangeArrowheads="1"/>
          </p:cNvSpPr>
          <p:nvPr/>
        </p:nvSpPr>
        <p:spPr bwMode="auto">
          <a:xfrm>
            <a:off x="1951038" y="1916113"/>
            <a:ext cx="254000" cy="254000"/>
          </a:xfrm>
          <a:prstGeom prst="rect">
            <a:avLst/>
          </a:prstGeom>
          <a:solidFill>
            <a:srgbClr val="142E47"/>
          </a:solidFill>
          <a:ln w="9525" algn="ctr">
            <a:solidFill>
              <a:srgbClr val="142E47"/>
            </a:solidFill>
            <a:round/>
          </a:ln>
        </p:spPr>
        <p:txBody>
          <a:bodyPr wrap="none" anchor="ctr"/>
          <a:lstStyle/>
          <a:p>
            <a:pPr algn="ctr" eaLnBrk="1" hangingPunct="1"/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08000" y="4730750"/>
            <a:ext cx="2025650" cy="0"/>
          </a:xfrm>
          <a:prstGeom prst="line">
            <a:avLst/>
          </a:prstGeom>
          <a:ln w="1905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TextBox 42"/>
          <p:cNvSpPr txBox="1">
            <a:spLocks noChangeArrowheads="1"/>
          </p:cNvSpPr>
          <p:nvPr/>
        </p:nvSpPr>
        <p:spPr bwMode="auto">
          <a:xfrm>
            <a:off x="1173163" y="4810125"/>
            <a:ext cx="13652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zh-CN" altLang="en-US" sz="2400" b="1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3"/>
          <p:cNvGrpSpPr/>
          <p:nvPr/>
        </p:nvGrpSpPr>
        <p:grpSpPr>
          <a:xfrm>
            <a:off x="2540000" y="1993285"/>
            <a:ext cx="5974715" cy="513080"/>
            <a:chOff x="3812200" y="1340768"/>
            <a:chExt cx="4752528" cy="537960"/>
          </a:xfrm>
          <a:solidFill>
            <a:srgbClr val="E46C0A"/>
          </a:solidFill>
        </p:grpSpPr>
        <p:sp>
          <p:nvSpPr>
            <p:cNvPr id="18" name="圆角矩形 17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二、化学品安全</a:t>
              </a:r>
              <a:endParaRPr lang="zh-CN" altLang="en-US" sz="2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3"/>
          <p:cNvGrpSpPr/>
          <p:nvPr/>
        </p:nvGrpSpPr>
        <p:grpSpPr>
          <a:xfrm>
            <a:off x="2539999" y="2919054"/>
            <a:ext cx="5974715" cy="513080"/>
            <a:chOff x="3812200" y="1340768"/>
            <a:chExt cx="4752528" cy="5379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三、应急处理及电话</a:t>
              </a:r>
              <a:endParaRPr lang="zh-CN" altLang="en-US" sz="2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3"/>
          <p:cNvGrpSpPr/>
          <p:nvPr/>
        </p:nvGrpSpPr>
        <p:grpSpPr>
          <a:xfrm>
            <a:off x="2533649" y="3782580"/>
            <a:ext cx="5974715" cy="513080"/>
            <a:chOff x="3812200" y="1340768"/>
            <a:chExt cx="4752528" cy="53796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7" name="圆角矩形 2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四、卫生环境</a:t>
              </a:r>
              <a:endParaRPr lang="zh-CN" altLang="en-US" sz="2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3"/>
          <p:cNvGrpSpPr/>
          <p:nvPr/>
        </p:nvGrpSpPr>
        <p:grpSpPr>
          <a:xfrm>
            <a:off x="2533648" y="5380543"/>
            <a:ext cx="5974715" cy="513080"/>
            <a:chOff x="3812200" y="1340768"/>
            <a:chExt cx="4752528" cy="537960"/>
          </a:xfrm>
          <a:solidFill>
            <a:schemeClr val="bg2">
              <a:lumMod val="90000"/>
            </a:schemeClr>
          </a:solidFill>
        </p:grpSpPr>
        <p:sp>
          <p:nvSpPr>
            <p:cNvPr id="30" name="圆角矩形 29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六、实验室管理政策</a:t>
              </a:r>
              <a:endParaRPr lang="zh-CN" altLang="en-US" sz="2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3"/>
          <p:cNvGrpSpPr/>
          <p:nvPr/>
        </p:nvGrpSpPr>
        <p:grpSpPr>
          <a:xfrm>
            <a:off x="2533650" y="1198700"/>
            <a:ext cx="5974715" cy="513080"/>
            <a:chOff x="3812200" y="1340768"/>
            <a:chExt cx="4752528" cy="537960"/>
          </a:xfrm>
          <a:solidFill>
            <a:schemeClr val="bg2">
              <a:lumMod val="90000"/>
            </a:schemeClr>
          </a:solidFill>
        </p:grpSpPr>
        <p:sp>
          <p:nvSpPr>
            <p:cNvPr id="6" name="圆角矩形 5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一、水电安全</a:t>
              </a:r>
              <a:endParaRPr lang="zh-CN" altLang="en-US" sz="2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"/>
          <p:cNvGrpSpPr/>
          <p:nvPr/>
        </p:nvGrpSpPr>
        <p:grpSpPr>
          <a:xfrm>
            <a:off x="2539999" y="4528026"/>
            <a:ext cx="5974715" cy="513080"/>
            <a:chOff x="3812200" y="1340768"/>
            <a:chExt cx="4752528" cy="53796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3" name="圆角矩形 32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五、重点设备使用要点</a:t>
              </a:r>
              <a:endParaRPr lang="zh-CN" altLang="en-US" sz="2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五、</a:t>
              </a:r>
              <a:r>
                <a: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重点设备使用要点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7934494" cy="632866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水泥净浆搅拌机</a:t>
            </a:r>
            <a:r>
              <a:rPr lang="en-US" altLang="zh-CN" sz="405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405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胶砂搅拌机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7848" y="1740386"/>
            <a:ext cx="65572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搅拌过程不允许有肢体伸入搅拌锅内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做完实验需把拌刀和底座清理干净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实验台周边需清理干净（抹布需多次清洗）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56" y="4826294"/>
            <a:ext cx="1522003" cy="203201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81" y="4825738"/>
            <a:ext cx="1514195" cy="203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7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五、</a:t>
              </a:r>
              <a:r>
                <a: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重点设备使用要点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7934494" cy="632866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混凝土搅拌机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7848" y="1740386"/>
            <a:ext cx="65572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首次应润湿设备或搅拌同配合比砂浆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实验结束需用水冲洗和抹刀清理结合，多次清理设备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固体材料不允许冲入下水道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插</a:t>
            </a:r>
            <a:r>
              <a:rPr lang="zh-CN" altLang="en-US" sz="2400" dirty="0" smtClean="0">
                <a:latin typeface="+mj-ea"/>
                <a:ea typeface="+mj-ea"/>
                <a:cs typeface="+mn-ea"/>
              </a:rPr>
              <a:t>线板不能放地上，并做好防水保护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</p:txBody>
      </p:sp>
      <p:pic>
        <p:nvPicPr>
          <p:cNvPr id="22" name="图片 21" descr="E:\My Working\@建材实验室\@日常工作汇总\20181010条件建设经费\20191209验收建账\图片\129-双卧轴混凝土搅拌机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4" t="8480" r="6236"/>
          <a:stretch/>
        </p:blipFill>
        <p:spPr bwMode="auto">
          <a:xfrm rot="5400000">
            <a:off x="6720289" y="4420955"/>
            <a:ext cx="2645642" cy="2201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588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五、</a:t>
              </a:r>
              <a:r>
                <a: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重点设备使用要点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7934494" cy="632866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烘箱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7848" y="1740386"/>
            <a:ext cx="65572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烘箱温度不允许超过</a:t>
            </a:r>
            <a:r>
              <a:rPr lang="en-US" altLang="zh-CN" sz="2400" dirty="0" smtClean="0">
                <a:latin typeface="+mj-ea"/>
                <a:ea typeface="+mj-ea"/>
                <a:cs typeface="+mn-ea"/>
              </a:rPr>
              <a:t>150</a:t>
            </a:r>
            <a:r>
              <a:rPr lang="zh-CN" altLang="en-US" sz="2400" dirty="0" smtClean="0">
                <a:latin typeface="+mj-ea"/>
                <a:ea typeface="+mj-ea"/>
                <a:cs typeface="+mn-ea"/>
              </a:rPr>
              <a:t>℃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烘箱夜间必须断电停机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易燃物品烘干温度要低于燃点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不允许散发异味材料烘烤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006" y="4347142"/>
            <a:ext cx="2811994" cy="25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s://gimg2.baidu.com/image_search/src=http%3A%2F%2Fnimg.ws.126.net%2F%3Furl%3Dhttp%253A%252F%252Fdingyue.ws.126.net%252F2021%252F0602%252F3dfa74eej00qu1z25000qc000hs00a0c.jpg%26thumbnail%3D650x2147483647%26quality%3D80%26type%3Djpg&amp;refer=http%3A%2F%2Fnimg.ws.126.net&amp;app=2002&amp;size=f9999,10000&amp;q=a80&amp;n=0&amp;g=0n&amp;fmt=jpeg?sec=1625803515&amp;t=a3548278246b9f58523cb2d7fa8313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744"/>
            <a:ext cx="9173025" cy="515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166257" y="2775857"/>
            <a:ext cx="5018314" cy="1524000"/>
          </a:xfrm>
          <a:prstGeom prst="rect">
            <a:avLst/>
          </a:prstGeom>
          <a:solidFill>
            <a:srgbClr val="F2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868886" y="5638800"/>
            <a:ext cx="2275114" cy="261257"/>
          </a:xfrm>
          <a:prstGeom prst="rect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3"/>
          <p:cNvGrpSpPr/>
          <p:nvPr/>
        </p:nvGrpSpPr>
        <p:grpSpPr>
          <a:xfrm>
            <a:off x="0" y="2634342"/>
            <a:ext cx="9173025" cy="713344"/>
            <a:chOff x="3812200" y="1340768"/>
            <a:chExt cx="4752528" cy="537960"/>
          </a:xfrm>
          <a:solidFill>
            <a:srgbClr val="E46C0A"/>
          </a:solidFill>
        </p:grpSpPr>
        <p:sp>
          <p:nvSpPr>
            <p:cNvPr id="15" name="圆角矩形 14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solidFill>
              <a:srgbClr val="E2F0D9"/>
            </a:solidFill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六、实验室安全管理政策</a:t>
              </a:r>
              <a:endPara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6" name="object 6"/>
          <p:cNvSpPr/>
          <p:nvPr/>
        </p:nvSpPr>
        <p:spPr>
          <a:xfrm>
            <a:off x="6673850" y="1330325"/>
            <a:ext cx="2470150" cy="552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六、</a:t>
              </a:r>
              <a:r>
                <a: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实验室管理</a:t>
              </a:r>
              <a:r>
                <a:rPr lang="zh-CN" alt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政策</a:t>
              </a:r>
              <a:endPara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实验室进入要求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28650" y="1825625"/>
            <a:ext cx="5868403" cy="4351338"/>
          </a:xfrm>
        </p:spPr>
        <p:txBody>
          <a:bodyPr/>
          <a:lstStyle/>
          <a:p>
            <a:r>
              <a:rPr lang="zh-CN" altLang="en-US" dirty="0" smtClean="0"/>
              <a:t>经过</a:t>
            </a:r>
            <a:r>
              <a:rPr lang="zh-CN" altLang="en-US" b="1" dirty="0" smtClean="0">
                <a:solidFill>
                  <a:srgbClr val="FF0000"/>
                </a:solidFill>
              </a:rPr>
              <a:t>学院安全培训</a:t>
            </a:r>
            <a:r>
              <a:rPr lang="zh-CN" altLang="en-US" dirty="0" smtClean="0"/>
              <a:t>和</a:t>
            </a:r>
            <a:r>
              <a:rPr lang="zh-CN" altLang="en-US" dirty="0" smtClean="0">
                <a:solidFill>
                  <a:srgbClr val="FF0000"/>
                </a:solidFill>
              </a:rPr>
              <a:t>分</a:t>
            </a:r>
            <a:r>
              <a:rPr lang="zh-CN" altLang="en-US" b="1" dirty="0" smtClean="0">
                <a:solidFill>
                  <a:srgbClr val="FF0000"/>
                </a:solidFill>
              </a:rPr>
              <a:t>实验室安全培训</a:t>
            </a:r>
            <a:r>
              <a:rPr lang="zh-CN" altLang="en-US" dirty="0" smtClean="0"/>
              <a:t>方可进入实验室开展实验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r="26459"/>
          <a:stretch/>
        </p:blipFill>
        <p:spPr>
          <a:xfrm>
            <a:off x="849483" y="2949367"/>
            <a:ext cx="2707178" cy="33979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458" y="2949367"/>
            <a:ext cx="2975882" cy="33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6" name="object 6"/>
          <p:cNvSpPr/>
          <p:nvPr/>
        </p:nvSpPr>
        <p:spPr>
          <a:xfrm>
            <a:off x="6673850" y="1330325"/>
            <a:ext cx="2470150" cy="552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六、</a:t>
              </a:r>
              <a:r>
                <a: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实验室管理</a:t>
              </a:r>
              <a:r>
                <a:rPr lang="zh-CN" altLang="en-US" sz="24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政策</a:t>
              </a:r>
              <a:endPara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实验室政策趋势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管理日趋规范和严格</a:t>
            </a:r>
            <a:endParaRPr lang="en-US" altLang="zh-CN" dirty="0" smtClean="0"/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要有适度奖惩措施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chemeClr val="accent5"/>
                </a:solidFill>
              </a:rPr>
              <a:t>收费标准</a:t>
            </a:r>
            <a:endParaRPr lang="en-US" altLang="zh-CN" b="1" dirty="0" smtClean="0">
              <a:solidFill>
                <a:schemeClr val="accent5"/>
              </a:solidFill>
            </a:endParaRPr>
          </a:p>
          <a:p>
            <a:pPr lvl="1"/>
            <a:r>
              <a:rPr lang="zh-CN" altLang="en-US" dirty="0" smtClean="0"/>
              <a:t>场地费：</a:t>
            </a:r>
            <a:endParaRPr lang="en-US" altLang="zh-CN" dirty="0" smtClean="0"/>
          </a:p>
          <a:p>
            <a:pPr lvl="2"/>
            <a:r>
              <a:rPr lang="en-US" altLang="zh-CN" dirty="0" smtClean="0">
                <a:solidFill>
                  <a:srgbClr val="FF0000"/>
                </a:solidFill>
              </a:rPr>
              <a:t>25</a:t>
            </a:r>
            <a:r>
              <a:rPr lang="zh-CN" altLang="en-US" dirty="0" smtClean="0">
                <a:solidFill>
                  <a:srgbClr val="FF0000"/>
                </a:solidFill>
              </a:rPr>
              <a:t>元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（㎡</a:t>
            </a:r>
            <a:r>
              <a:rPr lang="en-US" altLang="zh-CN" dirty="0" smtClean="0">
                <a:solidFill>
                  <a:srgbClr val="FF0000"/>
                </a:solidFill>
              </a:rPr>
              <a:t>·</a:t>
            </a:r>
            <a:r>
              <a:rPr lang="zh-CN" altLang="en-US" dirty="0" smtClean="0">
                <a:solidFill>
                  <a:srgbClr val="FF0000"/>
                </a:solidFill>
              </a:rPr>
              <a:t>月）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2"/>
            <a:r>
              <a:rPr lang="en-US" altLang="zh-CN" dirty="0" smtClean="0">
                <a:solidFill>
                  <a:srgbClr val="FF0000"/>
                </a:solidFill>
              </a:rPr>
              <a:t>6</a:t>
            </a:r>
            <a:r>
              <a:rPr lang="zh-CN" altLang="en-US" dirty="0" smtClean="0">
                <a:solidFill>
                  <a:srgbClr val="FF0000"/>
                </a:solidFill>
              </a:rPr>
              <a:t>元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（㎡</a:t>
            </a:r>
            <a:r>
              <a:rPr lang="en-US" altLang="zh-CN" dirty="0" smtClean="0">
                <a:solidFill>
                  <a:srgbClr val="FF0000"/>
                </a:solidFill>
              </a:rPr>
              <a:t>·</a:t>
            </a:r>
            <a:r>
              <a:rPr lang="zh-CN" altLang="en-US" dirty="0" smtClean="0">
                <a:solidFill>
                  <a:srgbClr val="FF0000"/>
                </a:solidFill>
              </a:rPr>
              <a:t>周）</a:t>
            </a:r>
            <a:endParaRPr lang="en-US" altLang="zh-CN" dirty="0">
              <a:solidFill>
                <a:srgbClr val="FF0000"/>
              </a:solidFill>
            </a:endParaRPr>
          </a:p>
          <a:p>
            <a:pPr lvl="2"/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元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（㎡</a:t>
            </a:r>
            <a:r>
              <a:rPr lang="en-US" altLang="zh-CN" dirty="0" smtClean="0">
                <a:solidFill>
                  <a:srgbClr val="FF0000"/>
                </a:solidFill>
              </a:rPr>
              <a:t>·</a:t>
            </a:r>
            <a:r>
              <a:rPr lang="zh-CN" altLang="en-US" dirty="0" smtClean="0">
                <a:solidFill>
                  <a:srgbClr val="FF0000"/>
                </a:solidFill>
              </a:rPr>
              <a:t>天）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zh-CN" altLang="en-US" dirty="0" smtClean="0"/>
              <a:t>设备费：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大精仪仪器，按大精仪规定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其余设备按收费制度规定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42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0"/>
            <a:ext cx="9144000" cy="1314450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709863" y="2395538"/>
            <a:ext cx="1162050" cy="166687"/>
          </a:xfrm>
          <a:prstGeom prst="rect">
            <a:avLst/>
          </a:prstGeom>
          <a:solidFill>
            <a:srgbClr val="EF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681855"/>
            <a:ext cx="9144000" cy="1339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682625" y="5068888"/>
            <a:ext cx="7559675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50" b="1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谢     谢</a:t>
            </a:r>
            <a:r>
              <a:rPr lang="en-US" altLang="zh-CN" sz="4050" b="1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!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"/>
            <a:ext cx="9144000" cy="40982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4" name="直接连接符 3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s://gimg2.baidu.com/image_search/src=http%3A%2F%2Fnimg.ws.126.net%2F%3Furl%3Dhttp%253A%252F%252Fdingyue.ws.126.net%252F2021%252F0602%252F3dfa74eej00qu1z25000qc000hs00a0c.jpg%26thumbnail%3D650x2147483647%26quality%3D80%26type%3Djpg&amp;refer=http%3A%2F%2Fnimg.ws.126.net&amp;app=2002&amp;size=f9999,10000&amp;q=a80&amp;n=0&amp;g=0n&amp;fmt=jpeg?sec=1625803515&amp;t=a3548278246b9f58523cb2d7fa8313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744"/>
            <a:ext cx="9173025" cy="515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166257" y="2775857"/>
            <a:ext cx="5018314" cy="1524000"/>
          </a:xfrm>
          <a:prstGeom prst="rect">
            <a:avLst/>
          </a:prstGeom>
          <a:solidFill>
            <a:srgbClr val="F2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868886" y="5638800"/>
            <a:ext cx="2275114" cy="261257"/>
          </a:xfrm>
          <a:prstGeom prst="rect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3"/>
          <p:cNvGrpSpPr/>
          <p:nvPr/>
        </p:nvGrpSpPr>
        <p:grpSpPr>
          <a:xfrm>
            <a:off x="0" y="2634342"/>
            <a:ext cx="9173025" cy="713344"/>
            <a:chOff x="3812200" y="1340768"/>
            <a:chExt cx="4752528" cy="537960"/>
          </a:xfrm>
          <a:solidFill>
            <a:srgbClr val="E46C0A"/>
          </a:solidFill>
        </p:grpSpPr>
        <p:sp>
          <p:nvSpPr>
            <p:cNvPr id="15" name="圆角矩形 14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一、水电安全</a:t>
              </a:r>
              <a:endPara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一、水电安全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安全用水用电原则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7849" y="1740386"/>
            <a:ext cx="6608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 smtClean="0">
                <a:solidFill>
                  <a:srgbClr val="C00000"/>
                </a:solidFill>
                <a:latin typeface="+mj-ea"/>
                <a:ea typeface="+mj-ea"/>
                <a:cs typeface="+mn-ea"/>
              </a:rPr>
              <a:t>总体目标：安全第一，节水节电</a:t>
            </a:r>
            <a:endParaRPr lang="zh-CN" altLang="en-US" sz="2400" dirty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人走灯灭（照明、电扇、空调和实验设备关闭），公共区域保持适度照明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不得私拉电线，</a:t>
            </a: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长期运行设备不得使用插线板</a:t>
            </a:r>
            <a:endParaRPr lang="en-US" altLang="zh-CN" sz="2400" b="1" dirty="0" smtClean="0">
              <a:solidFill>
                <a:srgbClr val="FF0000"/>
              </a:solidFill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注意插线板的</a:t>
            </a: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使用功率</a:t>
            </a:r>
            <a:r>
              <a:rPr lang="zh-CN" altLang="en-US" sz="2400" dirty="0" smtClean="0">
                <a:latin typeface="+mj-ea"/>
                <a:ea typeface="+mj-ea"/>
                <a:cs typeface="+mn-ea"/>
              </a:rPr>
              <a:t>，并且不得串接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插</a:t>
            </a:r>
            <a:r>
              <a:rPr lang="zh-CN" altLang="en-US" sz="2400" dirty="0" smtClean="0">
                <a:latin typeface="+mj-ea"/>
                <a:ea typeface="+mj-ea"/>
                <a:cs typeface="+mn-ea"/>
              </a:rPr>
              <a:t>线板必须使用最新国标的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插</a:t>
            </a: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线板不允许放在地上</a:t>
            </a:r>
            <a:endParaRPr lang="zh-CN" altLang="en-US" sz="2400" b="1" dirty="0">
              <a:solidFill>
                <a:srgbClr val="FF0000"/>
              </a:solidFill>
              <a:latin typeface="+mj-ea"/>
              <a:ea typeface="+mj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060" y="5155871"/>
            <a:ext cx="1691206" cy="1529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266" y="5155871"/>
            <a:ext cx="1555861" cy="15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1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6" name="object 6"/>
          <p:cNvSpPr/>
          <p:nvPr/>
        </p:nvSpPr>
        <p:spPr>
          <a:xfrm>
            <a:off x="6673850" y="1330325"/>
            <a:ext cx="2470150" cy="552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一、水电安全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安全用水用电原则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7848" y="1740386"/>
            <a:ext cx="65572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 smtClean="0">
                <a:solidFill>
                  <a:srgbClr val="C00000"/>
                </a:solidFill>
                <a:latin typeface="+mj-ea"/>
                <a:ea typeface="+mj-ea"/>
                <a:cs typeface="+mn-ea"/>
              </a:rPr>
              <a:t>总体目标：安全第一，节水节电</a:t>
            </a:r>
            <a:endParaRPr lang="zh-CN" altLang="en-US" sz="2400" dirty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严禁</a:t>
            </a:r>
            <a:r>
              <a:rPr lang="zh-CN" altLang="en-US" sz="2400" dirty="0">
                <a:latin typeface="+mj-ea"/>
                <a:ea typeface="+mj-ea"/>
                <a:cs typeface="+mn-ea"/>
              </a:rPr>
              <a:t>出现</a:t>
            </a:r>
            <a:r>
              <a:rPr lang="zh-CN" altLang="en-US" sz="2400" dirty="0" smtClean="0">
                <a:latin typeface="+mj-ea"/>
                <a:ea typeface="+mj-ea"/>
                <a:cs typeface="+mn-ea"/>
              </a:rPr>
              <a:t>“长流水”，用完随手关水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水电设施损坏应及时通知实验室老师报修</a:t>
            </a:r>
            <a:endParaRPr lang="zh-CN" altLang="en-US" sz="2400" dirty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湿手不得插拔使用电气设备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插线板、配电箱附近注意用水安全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实验室不允许使用油汀、小太阳等加热设备</a:t>
            </a:r>
            <a:endParaRPr lang="zh-CN" altLang="en-US" sz="2400" dirty="0">
              <a:latin typeface="+mj-ea"/>
              <a:ea typeface="+mj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747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img2.baidu.com/image_search/src=http%3A%2F%2Fnimg.ws.126.net%2F%3Furl%3Dhttp%253A%252F%252Fdingyue.ws.126.net%252F2021%252F0602%252F3dfa74eej00qu1z25000qc000hs00a0c.jpg%26thumbnail%3D650x2147483647%26quality%3D80%26type%3Djpg&amp;refer=http%3A%2F%2Fnimg.ws.126.net&amp;app=2002&amp;size=f9999,10000&amp;q=a80&amp;n=0&amp;g=0n&amp;fmt=jpeg?sec=1625803515&amp;t=a3548278246b9f58523cb2d7fa8313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73025" cy="68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2166257" y="2351314"/>
            <a:ext cx="5018314" cy="2351315"/>
          </a:xfrm>
          <a:prstGeom prst="rect">
            <a:avLst/>
          </a:prstGeom>
          <a:solidFill>
            <a:srgbClr val="F2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868886" y="5638800"/>
            <a:ext cx="2275114" cy="261257"/>
          </a:xfrm>
          <a:prstGeom prst="rect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3"/>
          <p:cNvGrpSpPr/>
          <p:nvPr/>
        </p:nvGrpSpPr>
        <p:grpSpPr>
          <a:xfrm>
            <a:off x="0" y="2634342"/>
            <a:ext cx="9173025" cy="713344"/>
            <a:chOff x="3812200" y="1340768"/>
            <a:chExt cx="4752528" cy="537960"/>
          </a:xfrm>
          <a:solidFill>
            <a:srgbClr val="E46C0A"/>
          </a:solidFill>
        </p:grpSpPr>
        <p:sp>
          <p:nvSpPr>
            <p:cNvPr id="15" name="圆角矩形 14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solidFill>
              <a:srgbClr val="9DC3E6"/>
            </a:solidFill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二、化学品安全</a:t>
              </a:r>
              <a:endPara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6" name="object 6"/>
          <p:cNvSpPr/>
          <p:nvPr/>
        </p:nvSpPr>
        <p:spPr>
          <a:xfrm>
            <a:off x="6673850" y="1330325"/>
            <a:ext cx="2470150" cy="552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二、化学品安全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化学品安全原则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7848" y="1740386"/>
            <a:ext cx="65572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危化品和易制毒化学品不得私自采购，必须通过学校实验安全处统一采购</a:t>
            </a:r>
            <a:endParaRPr lang="zh-CN" altLang="en-US" sz="2400" b="1" dirty="0">
              <a:solidFill>
                <a:srgbClr val="FF0000"/>
              </a:solidFill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所有化学品必须盘点入库，普通化学品单人单锁，危化品和易制毒化学品要求双人双锁</a:t>
            </a:r>
            <a:endParaRPr lang="zh-CN" altLang="en-US" sz="2400" dirty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化学品应分类存放，氧化剂</a:t>
            </a:r>
            <a:r>
              <a:rPr lang="en-US" altLang="zh-CN" sz="2400" dirty="0" smtClean="0">
                <a:latin typeface="+mj-ea"/>
                <a:ea typeface="+mj-ea"/>
                <a:cs typeface="+mn-ea"/>
              </a:rPr>
              <a:t>\</a:t>
            </a:r>
            <a:r>
              <a:rPr lang="zh-CN" altLang="en-US" sz="2400" dirty="0" smtClean="0">
                <a:latin typeface="+mj-ea"/>
                <a:ea typeface="+mj-ea"/>
                <a:cs typeface="+mn-ea"/>
              </a:rPr>
              <a:t>还原剂、无机</a:t>
            </a:r>
            <a:r>
              <a:rPr lang="en-US" altLang="zh-CN" sz="2400" dirty="0" smtClean="0">
                <a:latin typeface="+mj-ea"/>
                <a:ea typeface="+mj-ea"/>
                <a:cs typeface="+mn-ea"/>
              </a:rPr>
              <a:t>\</a:t>
            </a:r>
            <a:r>
              <a:rPr lang="zh-CN" altLang="en-US" sz="2400" dirty="0" smtClean="0">
                <a:latin typeface="+mj-ea"/>
                <a:ea typeface="+mj-ea"/>
                <a:cs typeface="+mn-ea"/>
              </a:rPr>
              <a:t>有机、固</a:t>
            </a:r>
            <a:r>
              <a:rPr lang="en-US" altLang="zh-CN" sz="2400" dirty="0" smtClean="0">
                <a:latin typeface="+mj-ea"/>
                <a:ea typeface="+mj-ea"/>
                <a:cs typeface="+mn-ea"/>
              </a:rPr>
              <a:t>\</a:t>
            </a:r>
            <a:r>
              <a:rPr lang="zh-CN" altLang="en-US" sz="2400" dirty="0" smtClean="0">
                <a:latin typeface="+mj-ea"/>
                <a:ea typeface="+mj-ea"/>
                <a:cs typeface="+mn-ea"/>
              </a:rPr>
              <a:t>液等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032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6" name="object 6"/>
          <p:cNvSpPr/>
          <p:nvPr/>
        </p:nvSpPr>
        <p:spPr>
          <a:xfrm>
            <a:off x="6673850" y="1330325"/>
            <a:ext cx="2470150" cy="552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二、化学品安全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460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化学品安全原则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7848" y="1740386"/>
            <a:ext cx="65572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化学品领用需登记并更新台账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不得在外囤积私藏危化品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配置试剂不允许放在</a:t>
            </a: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饮料瓶</a:t>
            </a:r>
            <a:r>
              <a:rPr lang="en-US" altLang="zh-CN" sz="2400" b="1" dirty="0" smtClean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/</a:t>
            </a: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塑料瓶</a:t>
            </a:r>
            <a:r>
              <a:rPr lang="zh-CN" altLang="en-US" sz="2400" dirty="0" smtClean="0">
                <a:latin typeface="+mj-ea"/>
                <a:ea typeface="+mj-ea"/>
                <a:cs typeface="+mn-ea"/>
              </a:rPr>
              <a:t>中，请用</a:t>
            </a:r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专用试剂瓶</a:t>
            </a:r>
            <a:r>
              <a:rPr lang="zh-CN" altLang="en-US" sz="2400" dirty="0" smtClean="0">
                <a:latin typeface="+mj-ea"/>
                <a:ea typeface="+mj-ea"/>
                <a:cs typeface="+mn-ea"/>
              </a:rPr>
              <a:t>存放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废液分类收集，空试剂瓶按要求回收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95" y="5366485"/>
            <a:ext cx="1992988" cy="1123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8442" y="5107405"/>
            <a:ext cx="1920442" cy="1412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9977" y="5107405"/>
            <a:ext cx="1635305" cy="14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9120"/>
            <a:ext cx="9144000" cy="626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6" name="object 6"/>
          <p:cNvSpPr/>
          <p:nvPr/>
        </p:nvSpPr>
        <p:spPr>
          <a:xfrm>
            <a:off x="6673850" y="1330325"/>
            <a:ext cx="2470150" cy="552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1" name="object 11"/>
          <p:cNvSpPr txBox="1"/>
          <p:nvPr/>
        </p:nvSpPr>
        <p:spPr>
          <a:xfrm>
            <a:off x="916907" y="4063254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最终目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339" y="5393181"/>
            <a:ext cx="1238726" cy="3784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法律途</a:t>
            </a:r>
            <a:r>
              <a:rPr sz="2400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195" name="Picture 4" descr="C:\Users\HUAPING\Desktop\合肥工业大学(HeFei University of Technology)_files\hfut_03.png"/>
          <p:cNvSpPr>
            <a:spLocks noChangeAspect="1" noChangeArrowheads="1"/>
          </p:cNvSpPr>
          <p:nvPr/>
        </p:nvSpPr>
        <p:spPr bwMode="auto">
          <a:xfrm>
            <a:off x="6443663" y="15875"/>
            <a:ext cx="2376487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3"/>
          <p:cNvGrpSpPr/>
          <p:nvPr/>
        </p:nvGrpSpPr>
        <p:grpSpPr>
          <a:xfrm>
            <a:off x="1" y="15875"/>
            <a:ext cx="9144000" cy="508114"/>
            <a:chOff x="3812200" y="1340768"/>
            <a:chExt cx="4752528" cy="537960"/>
          </a:xfrm>
          <a:gradFill flip="none" rotWithShape="1"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grpSpPr>
        <p:sp>
          <p:nvSpPr>
            <p:cNvPr id="17" name="圆角矩形 16"/>
            <p:cNvSpPr/>
            <p:nvPr/>
          </p:nvSpPr>
          <p:spPr>
            <a:xfrm>
              <a:off x="3812200" y="1340768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一、立项背景及总体思路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812200" y="1343191"/>
              <a:ext cx="4752528" cy="535537"/>
            </a:xfrm>
            <a:prstGeom prst="roundRect">
              <a:avLst>
                <a:gd name="adj" fmla="val 6837"/>
              </a:avLst>
            </a:prstGeom>
            <a:grpFill/>
            <a:ln>
              <a:solidFill>
                <a:schemeClr val="lt1"/>
              </a:solidFill>
            </a:ln>
            <a:effectLst/>
          </p:spPr>
          <p:txBody>
            <a:bodyPr wrap="none" lIns="288000" tIns="0" rIns="0" bIns="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二、化学品安全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063" y="33338"/>
            <a:ext cx="2378075" cy="446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0" y="579139"/>
            <a:ext cx="9144000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77848" y="898147"/>
            <a:ext cx="5429250" cy="632866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584200" lvl="0" indent="-571500" algn="l">
              <a:spcBef>
                <a:spcPts val="1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405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配置试剂必须有标签</a:t>
            </a:r>
            <a:endParaRPr sz="405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7848" y="1740386"/>
            <a:ext cx="65572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标签规定：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  <a:cs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试剂种类名称（样品名称）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浓度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latin typeface="+mj-ea"/>
                <a:ea typeface="+mj-ea"/>
                <a:cs typeface="+mn-ea"/>
              </a:rPr>
              <a:t>配置</a:t>
            </a:r>
            <a:r>
              <a:rPr lang="zh-CN" altLang="en-US" sz="2400" dirty="0" smtClean="0">
                <a:latin typeface="+mj-ea"/>
                <a:ea typeface="+mj-ea"/>
                <a:cs typeface="+mn-ea"/>
              </a:rPr>
              <a:t>人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400" dirty="0" smtClean="0">
                <a:latin typeface="+mj-ea"/>
                <a:ea typeface="+mj-ea"/>
                <a:cs typeface="+mn-ea"/>
              </a:rPr>
              <a:t>配置时间</a:t>
            </a:r>
            <a:endParaRPr lang="en-US" altLang="zh-CN" sz="2400" dirty="0" smtClean="0">
              <a:latin typeface="+mj-ea"/>
              <a:ea typeface="+mj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739" y="4252752"/>
            <a:ext cx="3148543" cy="211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1125</Words>
  <Application>Microsoft Office PowerPoint</Application>
  <PresentationFormat>全屏显示(4:3)</PresentationFormat>
  <Paragraphs>196</Paragraphs>
  <Slides>26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Adobe 黑体 Std R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ZHONG Jian</dc:creator>
  <cp:lastModifiedBy>赵卫平</cp:lastModifiedBy>
  <cp:revision>328</cp:revision>
  <dcterms:created xsi:type="dcterms:W3CDTF">2019-07-24T13:15:00Z</dcterms:created>
  <dcterms:modified xsi:type="dcterms:W3CDTF">2025-05-13T08:19:44Z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5DDF7A1B4B7142E899CB02F0324983BF</vt:lpwstr>
  </property>
  <property fmtid="{D5CDD505-2E9C-101B-9397-08002B2CF9AE}" pid="3" name="KSOProductBuildVer">
    <vt:lpwstr>2052-11.1.0.10700</vt:lpwstr>
  </property>
</Properties>
</file>