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76" r:id="rId4"/>
    <p:sldMasterId id="2147483690" r:id="rId5"/>
    <p:sldMasterId id="2147483704" r:id="rId6"/>
    <p:sldMasterId id="2147483718" r:id="rId7"/>
    <p:sldMasterId id="2147483732" r:id="rId8"/>
    <p:sldMasterId id="2147483746" r:id="rId9"/>
    <p:sldMasterId id="2147483760" r:id="rId10"/>
    <p:sldMasterId id="2147483774" r:id="rId11"/>
    <p:sldMasterId id="2147483788" r:id="rId12"/>
    <p:sldMasterId id="2147483802" r:id="rId13"/>
    <p:sldMasterId id="2147483816" r:id="rId14"/>
    <p:sldMasterId id="2147483830" r:id="rId15"/>
    <p:sldMasterId id="2147483844" r:id="rId16"/>
    <p:sldMasterId id="2147483858" r:id="rId17"/>
    <p:sldMasterId id="2147483872" r:id="rId18"/>
    <p:sldMasterId id="2147483886" r:id="rId19"/>
    <p:sldMasterId id="2147483900" r:id="rId20"/>
    <p:sldMasterId id="2147483914" r:id="rId21"/>
    <p:sldMasterId id="2147483928" r:id="rId22"/>
    <p:sldMasterId id="2147483942" r:id="rId23"/>
    <p:sldMasterId id="2147483956" r:id="rId24"/>
    <p:sldMasterId id="2147483970" r:id="rId25"/>
    <p:sldMasterId id="2147483984" r:id="rId26"/>
    <p:sldMasterId id="2147483998" r:id="rId27"/>
    <p:sldMasterId id="2147484012" r:id="rId28"/>
    <p:sldMasterId id="2147484026" r:id="rId29"/>
    <p:sldMasterId id="2147484040" r:id="rId30"/>
    <p:sldMasterId id="2147484054" r:id="rId31"/>
    <p:sldMasterId id="2147484068" r:id="rId32"/>
    <p:sldMasterId id="2147484082" r:id="rId33"/>
    <p:sldMasterId id="2147484096" r:id="rId34"/>
    <p:sldMasterId id="2147484110" r:id="rId35"/>
  </p:sldMasterIdLst>
  <p:notesMasterIdLst>
    <p:notesMasterId r:id="rId37"/>
  </p:notesMasterIdLst>
  <p:sldIdLst>
    <p:sldId id="297" r:id="rId36"/>
    <p:sldId id="374" r:id="rId38"/>
    <p:sldId id="376" r:id="rId39"/>
    <p:sldId id="425" r:id="rId40"/>
    <p:sldId id="426" r:id="rId41"/>
    <p:sldId id="429" r:id="rId42"/>
    <p:sldId id="430" r:id="rId43"/>
    <p:sldId id="427" r:id="rId44"/>
    <p:sldId id="431" r:id="rId45"/>
    <p:sldId id="432" r:id="rId46"/>
    <p:sldId id="433" r:id="rId47"/>
    <p:sldId id="434" r:id="rId48"/>
    <p:sldId id="435" r:id="rId49"/>
    <p:sldId id="436" r:id="rId50"/>
    <p:sldId id="437" r:id="rId51"/>
    <p:sldId id="438" r:id="rId52"/>
    <p:sldId id="439" r:id="rId53"/>
    <p:sldId id="440" r:id="rId54"/>
    <p:sldId id="443" r:id="rId55"/>
    <p:sldId id="444" r:id="rId56"/>
    <p:sldId id="441" r:id="rId57"/>
    <p:sldId id="442" r:id="rId58"/>
    <p:sldId id="451" r:id="rId59"/>
    <p:sldId id="447" r:id="rId60"/>
    <p:sldId id="452" r:id="rId61"/>
    <p:sldId id="445" r:id="rId62"/>
    <p:sldId id="457" r:id="rId63"/>
    <p:sldId id="458" r:id="rId64"/>
    <p:sldId id="453" r:id="rId65"/>
    <p:sldId id="455" r:id="rId66"/>
    <p:sldId id="456" r:id="rId67"/>
    <p:sldId id="454" r:id="rId68"/>
    <p:sldId id="448" r:id="rId69"/>
    <p:sldId id="450" r:id="rId70"/>
    <p:sldId id="459" r:id="rId71"/>
    <p:sldId id="449" r:id="rId72"/>
  </p:sldIdLst>
  <p:sldSz cx="9144000" cy="6858000" type="screen4x3"/>
  <p:notesSz cx="6858000" cy="9144000"/>
  <p:custDataLst>
    <p:tags r:id="rId76"/>
  </p:custDataLst>
  <p:defaultTextStyle>
    <a:defPPr>
      <a:defRPr lang="zh-CN"/>
    </a:defPPr>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vl6pPr marL="2286000" lvl="5"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6pPr>
    <a:lvl7pPr marL="2743200" lvl="6"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7pPr>
    <a:lvl8pPr marL="3200400" lvl="7"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8pPr>
    <a:lvl9pPr marL="3657600" lvl="8"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9pPr>
  </p:defaultTextStyle>
  <p:extLst>
    <p:ext uri="{EFAFB233-063F-42B5-8137-9DF3F51BA10A}">
      <p15:sldGuideLst xmlns:p15="http://schemas.microsoft.com/office/powerpoint/2012/main">
        <p15:guide id="1" orient="horz" pos="216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a:srgbClr val="0D0E1D"/>
    <a:srgbClr val="0033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6927"/>
    <p:restoredTop sz="86463"/>
  </p:normalViewPr>
  <p:slideViewPr>
    <p:cSldViewPr snapToGrid="0" showGuides="1">
      <p:cViewPr varScale="1">
        <p:scale>
          <a:sx n="110" d="100"/>
          <a:sy n="110" d="100"/>
        </p:scale>
        <p:origin x="-2034" y="-90"/>
      </p:cViewPr>
      <p:guideLst>
        <p:guide orient="horz" pos="2162"/>
        <p:guide pos="2880"/>
      </p:guideLst>
    </p:cSldViewPr>
  </p:slideViewPr>
  <p:outlineViewPr>
    <p:cViewPr>
      <p:scale>
        <a:sx n="33" d="100"/>
        <a:sy n="33" d="100"/>
      </p:scale>
      <p:origin x="0" y="0"/>
    </p:cViewPr>
  </p:outlineViewPr>
  <p:notesTextViewPr>
    <p:cViewPr>
      <p:scale>
        <a:sx n="75" d="100"/>
        <a:sy n="75" d="100"/>
      </p:scale>
      <p:origin x="0" y="0"/>
    </p:cViewPr>
  </p:notesTextViewPr>
  <p:sorterViewPr showFormatting="0">
    <p:cViewPr>
      <p:scale>
        <a:sx n="66" d="100"/>
        <a:sy n="66" d="100"/>
      </p:scale>
      <p:origin x="0" y="235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6" Type="http://schemas.openxmlformats.org/officeDocument/2006/relationships/tags" Target="tags/tag36.xml"/><Relationship Id="rId75" Type="http://schemas.openxmlformats.org/officeDocument/2006/relationships/tableStyles" Target="tableStyles.xml"/><Relationship Id="rId74" Type="http://schemas.openxmlformats.org/officeDocument/2006/relationships/viewProps" Target="viewProps.xml"/><Relationship Id="rId73" Type="http://schemas.openxmlformats.org/officeDocument/2006/relationships/presProps" Target="presProps.xml"/><Relationship Id="rId72" Type="http://schemas.openxmlformats.org/officeDocument/2006/relationships/slide" Target="slides/slide36.xml"/><Relationship Id="rId71" Type="http://schemas.openxmlformats.org/officeDocument/2006/relationships/slide" Target="slides/slide35.xml"/><Relationship Id="rId70" Type="http://schemas.openxmlformats.org/officeDocument/2006/relationships/slide" Target="slides/slide34.xml"/><Relationship Id="rId7" Type="http://schemas.openxmlformats.org/officeDocument/2006/relationships/slideMaster" Target="slideMasters/slideMaster6.xml"/><Relationship Id="rId69" Type="http://schemas.openxmlformats.org/officeDocument/2006/relationships/slide" Target="slides/slide33.xml"/><Relationship Id="rId68" Type="http://schemas.openxmlformats.org/officeDocument/2006/relationships/slide" Target="slides/slide32.xml"/><Relationship Id="rId67" Type="http://schemas.openxmlformats.org/officeDocument/2006/relationships/slide" Target="slides/slide31.xml"/><Relationship Id="rId66" Type="http://schemas.openxmlformats.org/officeDocument/2006/relationships/slide" Target="slides/slide30.xml"/><Relationship Id="rId65" Type="http://schemas.openxmlformats.org/officeDocument/2006/relationships/slide" Target="slides/slide29.xml"/><Relationship Id="rId64" Type="http://schemas.openxmlformats.org/officeDocument/2006/relationships/slide" Target="slides/slide28.xml"/><Relationship Id="rId63" Type="http://schemas.openxmlformats.org/officeDocument/2006/relationships/slide" Target="slides/slide27.xml"/><Relationship Id="rId62" Type="http://schemas.openxmlformats.org/officeDocument/2006/relationships/slide" Target="slides/slide26.xml"/><Relationship Id="rId61" Type="http://schemas.openxmlformats.org/officeDocument/2006/relationships/slide" Target="slides/slide25.xml"/><Relationship Id="rId60" Type="http://schemas.openxmlformats.org/officeDocument/2006/relationships/slide" Target="slides/slide24.xml"/><Relationship Id="rId6" Type="http://schemas.openxmlformats.org/officeDocument/2006/relationships/slideMaster" Target="slideMasters/slideMaster5.xml"/><Relationship Id="rId59" Type="http://schemas.openxmlformats.org/officeDocument/2006/relationships/slide" Target="slides/slide23.xml"/><Relationship Id="rId58" Type="http://schemas.openxmlformats.org/officeDocument/2006/relationships/slide" Target="slides/slide22.xml"/><Relationship Id="rId57" Type="http://schemas.openxmlformats.org/officeDocument/2006/relationships/slide" Target="slides/slide21.xml"/><Relationship Id="rId56" Type="http://schemas.openxmlformats.org/officeDocument/2006/relationships/slide" Target="slides/slide20.xml"/><Relationship Id="rId55" Type="http://schemas.openxmlformats.org/officeDocument/2006/relationships/slide" Target="slides/slide19.xml"/><Relationship Id="rId54" Type="http://schemas.openxmlformats.org/officeDocument/2006/relationships/slide" Target="slides/slide18.xml"/><Relationship Id="rId53" Type="http://schemas.openxmlformats.org/officeDocument/2006/relationships/slide" Target="slides/slide17.xml"/><Relationship Id="rId52" Type="http://schemas.openxmlformats.org/officeDocument/2006/relationships/slide" Target="slides/slide16.xml"/><Relationship Id="rId51" Type="http://schemas.openxmlformats.org/officeDocument/2006/relationships/slide" Target="slides/slide15.xml"/><Relationship Id="rId50" Type="http://schemas.openxmlformats.org/officeDocument/2006/relationships/slide" Target="slides/slide14.xml"/><Relationship Id="rId5" Type="http://schemas.openxmlformats.org/officeDocument/2006/relationships/slideMaster" Target="slideMasters/slideMaster4.xml"/><Relationship Id="rId49" Type="http://schemas.openxmlformats.org/officeDocument/2006/relationships/slide" Target="slides/slide13.xml"/><Relationship Id="rId48" Type="http://schemas.openxmlformats.org/officeDocument/2006/relationships/slide" Target="slides/slide12.xml"/><Relationship Id="rId47" Type="http://schemas.openxmlformats.org/officeDocument/2006/relationships/slide" Target="slides/slide11.xml"/><Relationship Id="rId46" Type="http://schemas.openxmlformats.org/officeDocument/2006/relationships/slide" Target="slides/slide10.xml"/><Relationship Id="rId45" Type="http://schemas.openxmlformats.org/officeDocument/2006/relationships/slide" Target="slides/slide9.xml"/><Relationship Id="rId44" Type="http://schemas.openxmlformats.org/officeDocument/2006/relationships/slide" Target="slides/slide8.xml"/><Relationship Id="rId43" Type="http://schemas.openxmlformats.org/officeDocument/2006/relationships/slide" Target="slides/slide7.xml"/><Relationship Id="rId42" Type="http://schemas.openxmlformats.org/officeDocument/2006/relationships/slide" Target="slides/slide6.xml"/><Relationship Id="rId41" Type="http://schemas.openxmlformats.org/officeDocument/2006/relationships/slide" Target="slides/slide5.xml"/><Relationship Id="rId40" Type="http://schemas.openxmlformats.org/officeDocument/2006/relationships/slide" Target="slides/slide4.xml"/><Relationship Id="rId4" Type="http://schemas.openxmlformats.org/officeDocument/2006/relationships/slideMaster" Target="slideMasters/slideMaster3.xml"/><Relationship Id="rId39" Type="http://schemas.openxmlformats.org/officeDocument/2006/relationships/slide" Target="slides/slide3.xml"/><Relationship Id="rId38" Type="http://schemas.openxmlformats.org/officeDocument/2006/relationships/slide" Target="slides/slide2.xml"/><Relationship Id="rId37" Type="http://schemas.openxmlformats.org/officeDocument/2006/relationships/notesMaster" Target="notesMasters/notesMaster1.xml"/><Relationship Id="rId36" Type="http://schemas.openxmlformats.org/officeDocument/2006/relationships/slide" Target="slides/slide1.xml"/><Relationship Id="rId35" Type="http://schemas.openxmlformats.org/officeDocument/2006/relationships/slideMaster" Target="slideMasters/slideMaster34.xml"/><Relationship Id="rId34" Type="http://schemas.openxmlformats.org/officeDocument/2006/relationships/slideMaster" Target="slideMasters/slideMaster33.xml"/><Relationship Id="rId33" Type="http://schemas.openxmlformats.org/officeDocument/2006/relationships/slideMaster" Target="slideMasters/slideMaster32.xml"/><Relationship Id="rId32" Type="http://schemas.openxmlformats.org/officeDocument/2006/relationships/slideMaster" Target="slideMasters/slideMaster31.xml"/><Relationship Id="rId31" Type="http://schemas.openxmlformats.org/officeDocument/2006/relationships/slideMaster" Target="slideMasters/slideMaster30.xml"/><Relationship Id="rId30" Type="http://schemas.openxmlformats.org/officeDocument/2006/relationships/slideMaster" Target="slideMasters/slideMaster29.xml"/><Relationship Id="rId3" Type="http://schemas.openxmlformats.org/officeDocument/2006/relationships/slideMaster" Target="slideMasters/slideMaster2.xml"/><Relationship Id="rId29" Type="http://schemas.openxmlformats.org/officeDocument/2006/relationships/slideMaster" Target="slideMasters/slideMaster28.xml"/><Relationship Id="rId28" Type="http://schemas.openxmlformats.org/officeDocument/2006/relationships/slideMaster" Target="slideMasters/slideMaster27.xml"/><Relationship Id="rId27" Type="http://schemas.openxmlformats.org/officeDocument/2006/relationships/slideMaster" Target="slideMasters/slideMaster26.xml"/><Relationship Id="rId26" Type="http://schemas.openxmlformats.org/officeDocument/2006/relationships/slideMaster" Target="slideMasters/slideMaster25.xml"/><Relationship Id="rId25" Type="http://schemas.openxmlformats.org/officeDocument/2006/relationships/slideMaster" Target="slideMasters/slideMaster24.xml"/><Relationship Id="rId24" Type="http://schemas.openxmlformats.org/officeDocument/2006/relationships/slideMaster" Target="slideMasters/slideMaster23.xml"/><Relationship Id="rId23" Type="http://schemas.openxmlformats.org/officeDocument/2006/relationships/slideMaster" Target="slideMasters/slideMaster22.xml"/><Relationship Id="rId22" Type="http://schemas.openxmlformats.org/officeDocument/2006/relationships/slideMaster" Target="slideMasters/slideMaster21.xml"/><Relationship Id="rId21" Type="http://schemas.openxmlformats.org/officeDocument/2006/relationships/slideMaster" Target="slideMasters/slideMaster20.xml"/><Relationship Id="rId20" Type="http://schemas.openxmlformats.org/officeDocument/2006/relationships/slideMaster" Target="slideMasters/slideMaster19.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8914"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defRPr sz="1200">
                <a:solidFill>
                  <a:srgbClr val="0000FF"/>
                </a:solidFill>
                <a:latin typeface="仿宋_GB2312" pitchFamily="49" charset="-122"/>
                <a:ea typeface="仿宋_GB2312" pitchFamily="49" charset="-122"/>
              </a:defRPr>
            </a:lvl1pP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en-US" altLang="zh-CN" sz="1200" b="1" i="0" u="none" strike="noStrike" kern="1200" cap="none" spc="0" normalizeH="0" baseline="0" noProof="0">
              <a:ln>
                <a:noFill/>
              </a:ln>
              <a:solidFill>
                <a:srgbClr val="0000FF"/>
              </a:solidFill>
              <a:effectLst/>
              <a:uLnTx/>
              <a:uFillTx/>
              <a:latin typeface="仿宋_GB2312" pitchFamily="49" charset="-122"/>
              <a:ea typeface="仿宋_GB2312" pitchFamily="49" charset="-122"/>
              <a:cs typeface="+mn-cs"/>
            </a:endParaRPr>
          </a:p>
        </p:txBody>
      </p:sp>
      <p:sp>
        <p:nvSpPr>
          <p:cNvPr id="38915"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a:solidFill>
                  <a:srgbClr val="0000FF"/>
                </a:solidFill>
                <a:latin typeface="仿宋_GB2312" pitchFamily="49" charset="-122"/>
                <a:ea typeface="仿宋_GB2312" pitchFamily="49" charset="-122"/>
              </a:defRPr>
            </a:lvl1pPr>
          </a:lstStyle>
          <a:p>
            <a:pPr marL="0" marR="0" lvl="0" indent="0" algn="r"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en-US" altLang="zh-CN" sz="1200" b="1" i="0" u="none" strike="noStrike" kern="1200" cap="none" spc="0" normalizeH="0" baseline="0" noProof="0">
              <a:ln>
                <a:noFill/>
              </a:ln>
              <a:solidFill>
                <a:srgbClr val="0000FF"/>
              </a:solidFill>
              <a:effectLst/>
              <a:uLnTx/>
              <a:uFillTx/>
              <a:latin typeface="仿宋_GB2312" pitchFamily="49" charset="-122"/>
              <a:ea typeface="仿宋_GB2312" pitchFamily="49" charset="-122"/>
              <a:cs typeface="+mn-cs"/>
            </a:endParaRPr>
          </a:p>
        </p:txBody>
      </p:sp>
      <p:sp>
        <p:nvSpPr>
          <p:cNvPr id="3076" name="Rectangle 4"/>
          <p:cNvSpPr>
            <a:spLocks noTextEdit="1"/>
          </p:cNvSpPr>
          <p:nvPr>
            <p:ph type="sldImg"/>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38917"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单击此处编辑母版文本样式</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第二级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第三级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第四级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第五级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8918"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a:defRPr sz="1200">
                <a:solidFill>
                  <a:srgbClr val="0000FF"/>
                </a:solidFill>
                <a:latin typeface="仿宋_GB2312" pitchFamily="49" charset="-122"/>
                <a:ea typeface="仿宋_GB2312" pitchFamily="49" charset="-122"/>
              </a:defRPr>
            </a:lvl1pP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en-US" altLang="zh-CN" sz="1200" b="1" i="0" u="none" strike="noStrike" kern="1200" cap="none" spc="0" normalizeH="0" baseline="0" noProof="0">
              <a:ln>
                <a:noFill/>
              </a:ln>
              <a:solidFill>
                <a:srgbClr val="0000FF"/>
              </a:solidFill>
              <a:effectLst/>
              <a:uLnTx/>
              <a:uFillTx/>
              <a:latin typeface="仿宋_GB2312" pitchFamily="49" charset="-122"/>
              <a:ea typeface="仿宋_GB2312" pitchFamily="49" charset="-122"/>
              <a:cs typeface="+mn-cs"/>
            </a:endParaRPr>
          </a:p>
        </p:txBody>
      </p:sp>
      <p:sp>
        <p:nvSpPr>
          <p:cNvPr id="38919"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p>
            <a:pPr lvl="0" algn="r" eaLnBrk="1" fontAlgn="base" hangingPunct="1">
              <a:buNone/>
            </a:pPr>
            <a:fld id="{9A0DB2DC-4C9A-4742-B13C-FB6460FD3503}" type="slidenum">
              <a:rPr lang="en-US" altLang="zh-CN" sz="1200" strike="noStrike" noProof="1" dirty="0">
                <a:solidFill>
                  <a:srgbClr val="0000FF"/>
                </a:solidFill>
                <a:latin typeface="仿宋_GB2312" pitchFamily="49" charset="-122"/>
                <a:ea typeface="仿宋_GB2312" pitchFamily="49" charset="-122"/>
                <a:cs typeface="+mn-cs"/>
              </a:rPr>
            </a:fld>
            <a:endParaRPr lang="en-US" altLang="zh-CN" sz="1200" strike="noStrike" noProof="1" dirty="0">
              <a:solidFill>
                <a:srgbClr val="0000FF"/>
              </a:solidFill>
              <a:latin typeface="仿宋_GB2312" pitchFamily="49" charset="-122"/>
              <a:ea typeface="仿宋_GB2312" pitchFamily="49" charset="-122"/>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Rectangle 7"/>
          <p:cNvSpPr txBox="1">
            <a:spLocks noGrp="1"/>
          </p:cNvSpPr>
          <p:nvPr>
            <p:ph type="sldNum" sz="quarter"/>
          </p:nvPr>
        </p:nvSpPr>
        <p:spPr>
          <a:xfrm>
            <a:off x="3886200" y="8686800"/>
            <a:ext cx="2971800" cy="457200"/>
          </a:xfrm>
          <a:prstGeom prst="rect">
            <a:avLst/>
          </a:prstGeom>
          <a:noFill/>
          <a:ln w="9525">
            <a:noFill/>
          </a:ln>
        </p:spPr>
        <p:txBody>
          <a:bodyPr vert="horz" wrap="square" lIns="91440" tIns="45720" rIns="91440" bIns="45720" anchor="b" anchorCtr="0"/>
          <a:p>
            <a:pPr lvl="0" algn="r"/>
            <a:fld id="{9A0DB2DC-4C9A-4742-B13C-FB6460FD3503}" type="slidenum">
              <a:rPr lang="en-US" altLang="zh-CN" sz="1200" dirty="0">
                <a:solidFill>
                  <a:srgbClr val="0000FF"/>
                </a:solidFill>
                <a:latin typeface="仿宋_GB2312" pitchFamily="49" charset="-122"/>
                <a:ea typeface="仿宋_GB2312" pitchFamily="49" charset="-122"/>
              </a:rPr>
            </a:fld>
            <a:endParaRPr lang="en-US" altLang="zh-CN" sz="1200" dirty="0">
              <a:solidFill>
                <a:srgbClr val="0000FF"/>
              </a:solidFill>
              <a:latin typeface="仿宋_GB2312" pitchFamily="49" charset="-122"/>
              <a:ea typeface="仿宋_GB2312" pitchFamily="49" charset="-122"/>
            </a:endParaRPr>
          </a:p>
        </p:txBody>
      </p:sp>
      <p:sp>
        <p:nvSpPr>
          <p:cNvPr id="5122" name="Rectangle 2"/>
          <p:cNvSpPr>
            <a:spLocks noTextEdit="1"/>
          </p:cNvSpPr>
          <p:nvPr>
            <p:ph type="sldImg"/>
          </p:nvPr>
        </p:nvSpPr>
        <p:spPr/>
      </p:sp>
      <p:sp>
        <p:nvSpPr>
          <p:cNvPr id="5123" name="Rectangle 3"/>
          <p:cNvSpPr>
            <a:spLocks noGrp="1"/>
          </p:cNvSpPr>
          <p:nvPr>
            <p:ph type="body"/>
          </p:nvPr>
        </p:nvSpPr>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r>
              <a:rPr lang="zh-CN" altLang="en-US"/>
              <a:t>2016年9月21日上午10时30分左右，上海</a:t>
            </a:r>
            <a:r>
              <a:rPr lang="zh-CN" altLang="en-US"/>
              <a:t>东华大学化学化工与生物工程学院的3名研究生在实验室进行化学实验时，现场发生爆炸。其中2人面部、眼部受重伤被送医救治。爆燃导致实验室学生被化学试剂高锰酸钾等灼伤到头、面部和眼睛，另外还有多处被玻璃碎片划伤。</a:t>
            </a:r>
            <a:endParaRPr lang="zh-CN" altLang="en-US"/>
          </a:p>
          <a:p>
            <a:r>
              <a:rPr lang="zh-CN" altLang="en-US"/>
              <a:t>2016年9月，东华大学化学化工与生物工程学院一实验室发生爆炸，导致研二学生郭宏振眼部受伤，面部严重毁损。由于学校未按照承诺继续支付医疗费用等，2019年8月，郭宏振将东华大学诉至法院。2021年1月5日，郭宏振告诉新京报记者，2020年底，法院一审判决东华大学赔付郭宏振160余万元，扣除垫付的34万余元，还将支付128万余元。目前双方均已上诉。</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r>
              <a:rPr lang="zh-CN" altLang="en-US"/>
              <a:t>2018年12月26日，北京交通大学市政环境工程系学生在学校东校区2号楼环境工程实验室，进行垃圾渗滤液污水处理科研实验期间，实验现场发生爆炸，事故造成3名参与实验的学生死亡。事发科研项目负责老师李某、事发实验室安全责任人张某被追究刑事责任。包括学校书记、校长在内的12相关安全责任人受到党纪政纪处分。</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r>
              <a:rPr lang="zh-CN" altLang="en-US"/>
              <a:t>2021年3月31日，中国科学院化学研究所发生实验室安全事故，一名研究生当场死亡。此次事故的原因是反应釜高温高压爆炸，导致该学生当场去世。</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r>
              <a:rPr lang="zh-CN" altLang="en-US"/>
              <a:t>10月24日15时52分，南京航空航天大学将军路校区材料科学与技术学院材料实验室发生爆燃，引发火情。</a:t>
            </a:r>
            <a:endParaRPr lang="zh-CN" altLang="en-US"/>
          </a:p>
          <a:p>
            <a:r>
              <a:rPr lang="zh-CN" altLang="en-US"/>
              <a:t>根据南京航空航天大学发布的官方通报，11名受伤人员中，2人死亡，9人受伤，具体原因正在调查中。（南京航空航天大学实验室发生爆燃致2死9伤，目击者：现场升起浓烟）</a:t>
            </a:r>
            <a:endParaRPr lang="zh-CN" altLang="en-US"/>
          </a:p>
          <a:p>
            <a:r>
              <a:rPr lang="zh-CN" altLang="en-US"/>
              <a:t>当天下午，南京航空航天大学实验室爆炸的消息，伴随着各种对原因的猜测，传遍了国内各大高校“环材化生”专业的班级群。有高校领导迅速组织实验室安全的视察；有学生讨论这些年国内高校实验室发生的种种事故；更有同学认为，类似材料、化学这样的基础学科，学历越往高发展，实验的难度就越大，出现危险的可能性也越高。</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r>
              <a:rPr lang="zh-CN" altLang="en-US"/>
              <a:t>2022年4月27日上午，位于湖南省长沙市的中南大学官方微博发布通报称，4月20日10时50分左右，该校材料科学与工程学院发生一起爆燃事故，学院一名博士研究生受伤。</a:t>
            </a:r>
            <a:endParaRPr lang="zh-CN" altLang="en-US"/>
          </a:p>
          <a:p>
            <a:r>
              <a:rPr lang="zh-CN" altLang="en-US"/>
              <a:t>通报称，事故发生后，学校高度重视，立即组织力量全力救治，目前该生病情稳中趋好。</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r>
              <a:rPr lang="zh-CN" altLang="en-US"/>
              <a:t>人民网合肥10月16日电 今天下午5点半，合肥工业大学老区一实验楼发生硫化氢泄漏事故，现场一老师出现不适，被送往医院。</a:t>
            </a:r>
            <a:endParaRPr lang="zh-CN" altLang="en-US"/>
          </a:p>
          <a:p>
            <a:endParaRPr lang="zh-CN" altLang="en-US"/>
          </a:p>
          <a:p>
            <a:r>
              <a:rPr lang="zh-CN" altLang="en-US"/>
              <a:t>　　事发地点位于合工大西门一实验楼，6时许，消防车、警车、标有环境监测的车辆陆续开往校内。不断有学生从实验楼出来，穿着制服的校方工作人员在现场拉上封锁线。</a:t>
            </a:r>
            <a:endParaRPr lang="zh-CN" altLang="en-US"/>
          </a:p>
          <a:p>
            <a:r>
              <a:rPr lang="zh-CN" altLang="en-US"/>
              <a:t>　　一位在实验楼做实验的学生介绍，当时一瓶装有硫化氢的气罐发生泄漏，在场多人出现不适，一名老师晕倒，大家赶紧从楼内撤出，并拨打120急救电话。</a:t>
            </a:r>
            <a:endParaRPr lang="zh-CN" altLang="en-US"/>
          </a:p>
          <a:p>
            <a:r>
              <a:rPr lang="zh-CN" altLang="en-US"/>
              <a:t>“紧急通知，合工大南区(老区)化工学院周边由于化氢泄漏，造成部分人员晕倒等不良反应。提醒同学们最好不要擅自前往升华楼、格物楼、逸夫楼、西二教等地点，善后工作学校正在处理中，请广大同学注意自身安全。”昨天下午，这则通知在合工大屯溪路校区内传播，很快引起师生们的重视，纷纷撤离上述地点。</a:t>
            </a:r>
            <a:endParaRPr lang="zh-CN" altLang="en-US"/>
          </a:p>
          <a:p>
            <a:endParaRPr lang="zh-CN" altLang="en-US"/>
          </a:p>
          <a:p>
            <a:r>
              <a:rPr lang="zh-CN" altLang="en-US"/>
              <a:t>事发当日19时许，记者赶到合工大西门附近化工实验楼，消防车、警车以及学校巡逻车辆陆续开往校内，工作人员封锁了附近道路。记者看到，消防官兵们正戴着防毒面具赶进化工楼内处置。记者在学校西北角能够闻到浓重的臭鸡蛋气味，该臭味甚至弥漫到南一环与宁国路交口。</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r>
              <a:rPr lang="zh-CN" altLang="en-US"/>
              <a:t>北京动物园，老虎在园内是自由的，人在笼子里参观，我们做</a:t>
            </a:r>
            <a:r>
              <a:rPr lang="zh-CN" altLang="en-US"/>
              <a:t>实验，</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r>
              <a:rPr lang="zh-CN" altLang="en-US"/>
              <a:t>1、蒸馏水（Distilled Water）蒸馏水是实验室最常用的一种纯水。蒸馏水能够去除自来水里大部分的污染物，但是无法去除挥发性的杂质，如二氧化硅、氨、二氧化碳、以及一些有机物。新鲜的蒸馏水是无菌的，但经过储存后细菌易繁殖，因此建议不要长时间存放。另外，储存蒸馏水的容器也很讲究，需要尽量选择非惰性物质制造的容器，不然，容器中的离子和塑形物质会析出造成蒸馏水的二次污染，无法使用。在早期实验室中，由于蒸馏水制备方便，因而应用比较广泛。但是蒸馏水设备虽然设备便宜，但极其耗能，费水并且制水速度慢，近年来实验室应用逐渐减少。</a:t>
            </a:r>
            <a:endParaRPr lang="zh-CN" altLang="en-US"/>
          </a:p>
          <a:p>
            <a:r>
              <a:rPr lang="zh-CN" altLang="en-US"/>
              <a:t>2、去离子水（Deionized Water）去离子水是使用离子交换树脂去除水中的阴离子和阳离子而得到的。去离子水中还是存在可溶性的有机物，可以污染离子交换柱从而降低其功效，影响水质。如同蒸馏水一样，去离子水存放后也容易引起细菌的繁殖，因此要现取现用，减少储存时间。</a:t>
            </a:r>
            <a:endParaRPr lang="zh-CN" altLang="en-US"/>
          </a:p>
          <a:p>
            <a:r>
              <a:rPr lang="zh-CN" altLang="en-US"/>
              <a:t>3、反渗透水（Reverse osmosis Water）反渗透水是目前实验室应用越来越广泛的一种实验室用水。反渗透水的生成原理是水分子在压力的作用下，通过反渗透膜制出纯水，水中的杂质被反渗透膜截留排出。反渗透水的生产过程耗能低，产水快，安全，纯物理过程，无化学反应。因此，这种经济、实用、安全、高效的制水方式现在被越来越多的实验室所应用。反渗透水可以有效地去除水中的溶解盐、病毒、细菌、胶体，细菌内毒素和大部分有机物等杂质，克服了蒸馏水和去离子水的许多缺点，好的反渗透膜的脱盐率可以达到约99%，但不同厂家生产的反渗透膜对反渗水的质量影响很大。反渗透水因为其纯度高，很容易遭受空气的二次污染，因为储存要求较高，尽量不要长时间在空气中暴露储存。</a:t>
            </a:r>
            <a:endParaRPr lang="zh-CN" altLang="en-US"/>
          </a:p>
          <a:p>
            <a:r>
              <a:rPr lang="zh-CN" altLang="en-US"/>
              <a:t>4、超纯水（Ultra-pure grade　water）超纯水的标准是水的电阻率为18.2MΩ.cm（25℃）（请注意，我们所说的水的情况都是在25度的理想环境下）。超纯水除了水，离子含量接近无，是一种强氧化剂，极容易被空气二次污染，即使储存，电阻率也下降的很快。因为，在实验室里，为保证实验的准确性，我们建议超纯水现取现用。超纯水在TOC、细菌、内毒素等指标方面因为各种实验的要求而并不相同，因此，需要根据实验的要求来确定，超纯水的相关标准。</a:t>
            </a:r>
            <a:endParaRPr lang="zh-CN" altLang="en-US"/>
          </a:p>
          <a:p>
            <a:r>
              <a:rPr lang="zh-CN" altLang="en-US"/>
              <a:t>刘佩贵、张瑞钢等老师的学生需</a:t>
            </a:r>
            <a:r>
              <a:rPr lang="zh-CN" altLang="en-US"/>
              <a:t>注意。</a:t>
            </a: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r>
              <a:rPr lang="zh-CN" altLang="en-US" sz="2800">
                <a:sym typeface="+mn-ea"/>
              </a:rPr>
              <a:t>美国安全工程专家海因里希在1931年经过对</a:t>
            </a:r>
            <a:r>
              <a:rPr lang="en-US" altLang="zh-CN" sz="2800">
                <a:sym typeface="+mn-ea"/>
              </a:rPr>
              <a:t>5000</a:t>
            </a:r>
            <a:r>
              <a:rPr lang="zh-CN" altLang="en-US" sz="2800">
                <a:sym typeface="+mn-ea"/>
              </a:rPr>
              <a:t>例工业事故的统计，提出了1:29∶300的伤亡事故发生的规律，即每330起生产安全事件中，会发生1起重伤或死亡事故，29起轻伤事故，300起无伤害事件。称作1:29:300的事故法则，又称作'海因里希法则”，即在发生330次事故中，有300次未造成伤害、有29次造成轻伤害、有1次造成重伤害。</a:t>
            </a:r>
            <a:endParaRPr lang="zh-CN" sz="2800">
              <a:sym typeface="+mn-e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r>
              <a:rPr lang="zh-CN" altLang="en-US"/>
              <a:t>王艳桥、郭帅的搅拌设备，王军的加冰器，电动机高速旋转，也要注意。我们学校建材实验室某研究生被搅拌机把手给搅断的</a:t>
            </a:r>
            <a:r>
              <a:rPr lang="zh-CN" altLang="en-US"/>
              <a:t>事故。</a:t>
            </a: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r>
              <a:rPr sz="2800">
                <a:sym typeface="+mn-ea"/>
              </a:rPr>
              <a:t>二战期间</a:t>
            </a:r>
            <a:r>
              <a:rPr lang="zh-CN" sz="2800">
                <a:sym typeface="+mn-ea"/>
              </a:rPr>
              <a:t>，为了给飞行员建立起更完善的安全系统，美国1945年在爱德华兹空军基地进行的MX-981项目。当时，人们还普遍认为人体能够承受的最大重力是18G（G，代表地球重力加速度，通常取9.8m/s^2），超过这个重力人体将会遭受致命伤害。但当时飞机的飞行速度和飞行高度都已经大大提升，因此，军方想知道在这样的高速下飞行员能否平安地弹射出来，也致力于设计出最安全的弹射系统。基于这一目的的实验是由斯塔普监督，通过一个叫“天啦噜”（Gee Whiz）的装置进行的。这是一个火箭驱动的雪橇型装置，放在2000英尺的轨道上，轨道的末端约有50英尺，设有液压制动系统，能让重量1500磅的雪橇装置停下。采用假人模型、黑猩猩，真人做实验。有一次就出事了，后来美国空军</a:t>
            </a:r>
            <a:r>
              <a:rPr lang="zh-CN" sz="2800">
                <a:sym typeface="+mn-ea"/>
              </a:rPr>
              <a:t>工程师爱德华·A·墨菲上尉经过分析，提出了</a:t>
            </a:r>
            <a:r>
              <a:rPr lang="zh-CN" sz="2800">
                <a:sym typeface="+mn-ea"/>
              </a:rPr>
              <a:t>墨菲定律。</a:t>
            </a:r>
            <a:endParaRPr lang="zh-CN" sz="2800">
              <a:sym typeface="+mn-ea"/>
            </a:endParaRPr>
          </a:p>
          <a:p>
            <a:r>
              <a:rPr lang="zh-CN" sz="2800">
                <a:sym typeface="+mn-ea"/>
              </a:rPr>
              <a:t>感兴趣的同学可以自己查一下。</a:t>
            </a:r>
            <a:endParaRPr lang="zh-CN" sz="2800">
              <a:sym typeface="+mn-ea"/>
            </a:endParaRPr>
          </a:p>
          <a:p>
            <a:endParaRPr lang="zh-CN" altLang="en-US" sz="28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endParaRPr lang="zh-CN" altLang="en-US" sz="28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r>
              <a:rPr lang="zh-CN" altLang="en-US"/>
              <a:t> 3月3日下午1时许，上海交通大学闵行校区一实验室发生意外，一名中年男子送医后抢救无效死亡。</a:t>
            </a:r>
            <a:endParaRPr lang="zh-CN" altLang="en-US"/>
          </a:p>
          <a:p>
            <a:r>
              <a:rPr lang="zh-CN" altLang="en-US"/>
              <a:t>        上海交通大学宣传部告诉澎湃新闻（www.thepaper.cn），死者是实验室供货单位的业务员，事发地系该校环境学院实验室。在更换气瓶过程中，气瓶内硫化氢气体发生泄漏，这名业务员经120送医抢救无效，不幸身亡。目前，学校正配合有关方面做好事件的调查和善后处理工作。</a:t>
            </a:r>
            <a:endParaRPr lang="zh-CN" altLang="en-US"/>
          </a:p>
          <a:p>
            <a:r>
              <a:rPr lang="zh-CN" altLang="en-US"/>
              <a:t>        据一份刑事报告显示，硫化氢对人体有全身性毒作用，主要表现在中枢神经系统症状。急性中毒死亡几乎和氰化物中毒同样迅速。硫化氢气体浓度达1000毫克/立方米以上时，吸一口即致命。</a:t>
            </a:r>
            <a:endParaRPr lang="zh-CN" altLang="en-US"/>
          </a:p>
          <a:p>
            <a:r>
              <a:rPr lang="zh-CN" altLang="en-US"/>
              <a:t>        家属称，死者现年35岁，上海籍，系事发实验室硫化氢气体供应商，并为该企业法人。死者从事化学品工作多年，通常不会主动在实验室进行相关操作。</a:t>
            </a:r>
            <a:endParaRPr lang="zh-CN" altLang="en-US"/>
          </a:p>
          <a:p>
            <a:r>
              <a:rPr lang="zh-CN" altLang="en-US"/>
              <a:t>        据知情人士透露，意外发生后，校内工作人员带好防护装置进入实验室，将这名业务员抬出实验室，并立即送往上海市第五人民医院，送医后不治身亡。</a:t>
            </a:r>
            <a:endParaRPr lang="zh-CN" altLang="en-US"/>
          </a:p>
          <a:p>
            <a:r>
              <a:rPr lang="zh-CN" altLang="en-US"/>
              <a:t>        医院工作人员表示，这名业务员送到医院时瞳孔散大，身上散发一股浓烈的恶臭，在救护车上已无生命体征，送医后经抢救无效死亡。死因疑似为硫化氢中毒，具体结果要等待尸检报告。</a:t>
            </a:r>
            <a:endParaRPr lang="zh-CN" altLang="en-US"/>
          </a:p>
          <a:p>
            <a:r>
              <a:rPr lang="zh-CN" altLang="en-US"/>
              <a:t>        另外，约4名上海交大学生前往医院，进行了内科和五官科等相关方面的检查，但他们拒绝接受采访。 </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r>
              <a:rPr lang="zh-CN" altLang="en-US"/>
              <a:t>2015年4月5日12时40分许，在中国矿业大学化工学院实验室发生一起爆炸死亡事故，造成1人死亡，4人受伤。直接经济损失约200万元人民币。</a:t>
            </a:r>
            <a:endParaRPr lang="zh-CN" altLang="en-US"/>
          </a:p>
          <a:p>
            <a:r>
              <a:rPr lang="zh-CN" altLang="en-US"/>
              <a:t>教育部规定每年对高校实验室</a:t>
            </a:r>
            <a:r>
              <a:rPr lang="zh-CN" altLang="en-US"/>
              <a:t>检查。</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r>
              <a:rPr lang="zh-CN" altLang="en-US"/>
              <a:t>2016年12月18日，清华大学化学系实验室发生一起爆炸事故，事故造成一名正在做实验的孟姓博士后当场死亡。爆炸的是一个氢气钢瓶，爆炸点距离孟姓博士后的操作台两三米处，钢瓶为底部爆炸。钢瓶原长度大概一米，爆炸后只剩上半部大概40公分。</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04800"/>
            <a:ext cx="2000250"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304800"/>
            <a:ext cx="584835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11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3048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800600" y="19050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800600" y="4038600"/>
            <a:ext cx="3810000" cy="1981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7" name="页脚占位符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8" name="灯片编号占位符 7"/>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p:nvGrpSpPr>
          <p:grpSpPr>
            <a:xfrm>
              <a:off x="0" y="0"/>
              <a:ext cx="5760" cy="4320"/>
              <a:chOff x="0" y="0"/>
              <a:chExt cx="5760" cy="4320"/>
            </a:xfrm>
          </p:grpSpPr>
          <p:sp>
            <p:nvSpPr>
              <p:cNvPr id="84" name="Rectangle 4"/>
              <p:cNvSpPr>
                <a:spLocks noChangeArrowheads="1"/>
              </p:cNvSpPr>
              <p:nvPr/>
            </p:nvSpPr>
            <p:spPr bwMode="ltGray">
              <a:xfrm>
                <a:off x="2112" y="0"/>
                <a:ext cx="3648" cy="96"/>
              </a:xfrm>
              <a:prstGeom prst="rect">
                <a:avLst/>
              </a:prstGeom>
              <a:solidFill>
                <a:schemeClr val="folHlink"/>
              </a:solid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2053" name="Group 5"/>
              <p:cNvGrpSpPr/>
              <p:nvPr userDrawn="1"/>
            </p:nvGrpSpPr>
            <p:grpSpPr>
              <a:xfrm>
                <a:off x="0" y="0"/>
                <a:ext cx="5760" cy="4320"/>
                <a:chOff x="0" y="0"/>
                <a:chExt cx="5760" cy="4320"/>
              </a:xfrm>
            </p:grpSpPr>
            <p:sp>
              <p:nvSpPr>
                <p:cNvPr id="2054" name="Line 6"/>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5" name="Line 7"/>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6" name="Line 8"/>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7" name="Line 9"/>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8" name="Line 10"/>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59" name="Line 11"/>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0" name="Line 12"/>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1" name="Line 13"/>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2" name="Line 14"/>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3" name="Line 15"/>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4" name="Line 16"/>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5" name="Line 17"/>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6" name="Line 18"/>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7" name="Line 19"/>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8" name="Line 20"/>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69" name="Line 21"/>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0" name="Line 22"/>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1" name="Line 23"/>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2" name="Line 24"/>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3" name="Line 25"/>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4" name="Line 26"/>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5" name="Line 27"/>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6"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7"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8"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79"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0"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1"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2"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3"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4"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5"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6"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7"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8"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89"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0"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1"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2"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3"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4"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5"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6"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7"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8"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099"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0"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1"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2"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3"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2104"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sp>
            <p:nvSpPr>
              <p:cNvPr id="86" name="Line 57"/>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06" name="Group 58"/>
            <p:cNvGrpSpPr/>
            <p:nvPr userDrawn="1"/>
          </p:nvGrpSpPr>
          <p:grpSpPr>
            <a:xfrm>
              <a:off x="3" y="559"/>
              <a:ext cx="4192" cy="1796"/>
              <a:chOff x="3" y="559"/>
              <a:chExt cx="4192" cy="1796"/>
            </a:xfrm>
          </p:grpSpPr>
          <p:sp>
            <p:nvSpPr>
              <p:cNvPr id="80" name="Line 59"/>
              <p:cNvSpPr>
                <a:spLocks noChangeShapeType="1"/>
              </p:cNvSpPr>
              <p:nvPr/>
            </p:nvSpPr>
            <p:spPr bwMode="ltGray">
              <a:xfrm>
                <a:off x="506" y="559"/>
                <a:ext cx="0" cy="1796"/>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1" name="Line 60"/>
              <p:cNvSpPr>
                <a:spLocks noChangeShapeType="1"/>
              </p:cNvSpPr>
              <p:nvPr/>
            </p:nvSpPr>
            <p:spPr bwMode="ltGray">
              <a:xfrm flipH="1" flipV="1">
                <a:off x="3" y="1924"/>
                <a:ext cx="32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2" name="Line 61"/>
              <p:cNvSpPr>
                <a:spLocks noChangeShapeType="1"/>
              </p:cNvSpPr>
              <p:nvPr/>
            </p:nvSpPr>
            <p:spPr bwMode="ltGray">
              <a:xfrm flipH="1" flipV="1">
                <a:off x="384" y="938"/>
                <a:ext cx="3811" cy="1"/>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3" name="Arc 62"/>
              <p:cNvSpPr/>
              <p:nvPr/>
            </p:nvSpPr>
            <p:spPr bwMode="ltGray">
              <a:xfrm rot="16200000" flipH="1">
                <a:off x="424" y="859"/>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nvGrpSpPr>
            <p:cNvPr id="2111" name="Group 63"/>
            <p:cNvGrpSpPr/>
            <p:nvPr userDrawn="1"/>
          </p:nvGrpSpPr>
          <p:grpSpPr>
            <a:xfrm>
              <a:off x="1480" y="1952"/>
              <a:ext cx="3808" cy="1812"/>
              <a:chOff x="1480" y="1952"/>
              <a:chExt cx="3808" cy="1812"/>
            </a:xfrm>
          </p:grpSpPr>
          <p:sp>
            <p:nvSpPr>
              <p:cNvPr id="77" name="Line 64"/>
              <p:cNvSpPr>
                <a:spLocks noChangeShapeType="1"/>
              </p:cNvSpPr>
              <p:nvPr/>
            </p:nvSpPr>
            <p:spPr bwMode="ltGray">
              <a:xfrm flipV="1">
                <a:off x="1480" y="3442"/>
                <a:ext cx="38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8" name="Line 65"/>
              <p:cNvSpPr>
                <a:spLocks noChangeShapeType="1"/>
              </p:cNvSpPr>
              <p:nvPr/>
            </p:nvSpPr>
            <p:spPr bwMode="ltGray">
              <a:xfrm flipH="1">
                <a:off x="5172" y="1952"/>
                <a:ext cx="0" cy="181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79" name="Arc 66"/>
              <p:cNvSpPr/>
              <p:nvPr/>
            </p:nvSpPr>
            <p:spPr bwMode="ltGray">
              <a:xfrm rot="5400000">
                <a:off x="5095"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pic>
        <p:nvPicPr>
          <p:cNvPr id="2115" name="Picture 1033"/>
          <p:cNvPicPr>
            <a:picLocks noChangeAspect="1"/>
          </p:cNvPicPr>
          <p:nvPr userDrawn="1"/>
        </p:nvPicPr>
        <p:blipFill>
          <a:blip r:embed="rId2"/>
          <a:stretch>
            <a:fillRect/>
          </a:stretch>
        </p:blipFill>
        <p:spPr>
          <a:xfrm>
            <a:off x="0" y="0"/>
            <a:ext cx="3033713" cy="931863"/>
          </a:xfrm>
          <a:prstGeom prst="rect">
            <a:avLst/>
          </a:prstGeom>
          <a:noFill/>
          <a:ln w="19050">
            <a:noFill/>
          </a:ln>
        </p:spPr>
      </p:pic>
      <p:sp>
        <p:nvSpPr>
          <p:cNvPr id="4163" name="Rectangle 67"/>
          <p:cNvSpPr>
            <a:spLocks noGrp="1" noChangeArrowheads="1"/>
          </p:cNvSpPr>
          <p:nvPr>
            <p:ph type="ctrTitle"/>
          </p:nvPr>
        </p:nvSpPr>
        <p:spPr>
          <a:xfrm>
            <a:off x="990600" y="17526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anose="05000000000000000000" pitchFamily="2" charset="2"/>
              <a:buNone/>
              <a:defRPr/>
            </a:lvl1pPr>
          </a:lstStyle>
          <a:p>
            <a:pPr fontAlgn="base"/>
            <a:r>
              <a:rPr lang="zh-CN" altLang="en-US" strike="noStrike" noProof="1"/>
              <a:t>单击此处编辑母版副标题样式</a:t>
            </a:r>
            <a:endParaRPr lang="zh-CN" altLang="en-US" strike="noStrike" noProof="1"/>
          </a:p>
        </p:txBody>
      </p:sp>
      <p:sp>
        <p:nvSpPr>
          <p:cNvPr id="139" name="Rectangle 69"/>
          <p:cNvSpPr>
            <a:spLocks noGrp="1" noChangeArrowheads="1"/>
          </p:cNvSpPr>
          <p:nvPr>
            <p:ph type="dt" sz="quarter"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0" name="Rectangle 7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kumimoji="0" sz="1400" b="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141" name="Rectangle 71"/>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p>
            <a:pPr algn="r" fontAlgn="base">
              <a:lnSpc>
                <a:spcPct val="100000"/>
              </a:lnSpc>
              <a:spcBef>
                <a:spcPct val="0"/>
              </a:spcBef>
              <a:buClrTx/>
              <a:buSzTx/>
              <a:buFont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latin typeface="Tahoma" panose="020B0604030504040204" pitchFamily="34" charset="0"/>
              <a:ea typeface="宋体" panose="02010600030101010101" pitchFamily="2" charset="-122"/>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6" name="灯片编号占位符 5"/>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9" name="灯片编号占位符 8"/>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5" name="灯片编号占位符 4"/>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4" name="灯片编号占位符 3"/>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7" name="灯片编号占位符 6"/>
          <p:cNvSpPr>
            <a:spLocks noGrp="1"/>
          </p:cNvSpPr>
          <p:nvPr>
            <p:ph type="sldNum" sz="quarter" idx="12"/>
          </p:nvPr>
        </p:nvSpPr>
        <p:spPr/>
        <p:txBody>
          <a:bodyPr/>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26.xml"/><Relationship Id="rId8" Type="http://schemas.openxmlformats.org/officeDocument/2006/relationships/slideLayout" Target="../slideLayouts/slideLayout125.xml"/><Relationship Id="rId7" Type="http://schemas.openxmlformats.org/officeDocument/2006/relationships/slideLayout" Target="../slideLayouts/slideLayout124.xml"/><Relationship Id="rId6" Type="http://schemas.openxmlformats.org/officeDocument/2006/relationships/slideLayout" Target="../slideLayouts/slideLayout123.xml"/><Relationship Id="rId5" Type="http://schemas.openxmlformats.org/officeDocument/2006/relationships/slideLayout" Target="../slideLayouts/slideLayout122.xml"/><Relationship Id="rId4" Type="http://schemas.openxmlformats.org/officeDocument/2006/relationships/slideLayout" Target="../slideLayouts/slideLayout121.xml"/><Relationship Id="rId3" Type="http://schemas.openxmlformats.org/officeDocument/2006/relationships/slideLayout" Target="../slideLayouts/slideLayout120.xml"/><Relationship Id="rId2" Type="http://schemas.openxmlformats.org/officeDocument/2006/relationships/slideLayout" Target="../slideLayouts/slideLayout119.xml"/><Relationship Id="rId16" Type="http://schemas.openxmlformats.org/officeDocument/2006/relationships/theme" Target="../theme/theme10.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130.xml"/><Relationship Id="rId12" Type="http://schemas.openxmlformats.org/officeDocument/2006/relationships/slideLayout" Target="../slideLayouts/slideLayout129.xml"/><Relationship Id="rId11" Type="http://schemas.openxmlformats.org/officeDocument/2006/relationships/slideLayout" Target="../slideLayouts/slideLayout128.xml"/><Relationship Id="rId10" Type="http://schemas.openxmlformats.org/officeDocument/2006/relationships/slideLayout" Target="../slideLayouts/slideLayout127.xml"/><Relationship Id="rId1"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39.xml"/><Relationship Id="rId8" Type="http://schemas.openxmlformats.org/officeDocument/2006/relationships/slideLayout" Target="../slideLayouts/slideLayout138.xml"/><Relationship Id="rId7" Type="http://schemas.openxmlformats.org/officeDocument/2006/relationships/slideLayout" Target="../slideLayouts/slideLayout137.xml"/><Relationship Id="rId6" Type="http://schemas.openxmlformats.org/officeDocument/2006/relationships/slideLayout" Target="../slideLayouts/slideLayout136.xml"/><Relationship Id="rId5" Type="http://schemas.openxmlformats.org/officeDocument/2006/relationships/slideLayout" Target="../slideLayouts/slideLayout135.xml"/><Relationship Id="rId4" Type="http://schemas.openxmlformats.org/officeDocument/2006/relationships/slideLayout" Target="../slideLayouts/slideLayout134.xml"/><Relationship Id="rId3" Type="http://schemas.openxmlformats.org/officeDocument/2006/relationships/slideLayout" Target="../slideLayouts/slideLayout133.xml"/><Relationship Id="rId2" Type="http://schemas.openxmlformats.org/officeDocument/2006/relationships/slideLayout" Target="../slideLayouts/slideLayout132.xml"/><Relationship Id="rId16" Type="http://schemas.openxmlformats.org/officeDocument/2006/relationships/theme" Target="../theme/theme11.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143.xml"/><Relationship Id="rId12" Type="http://schemas.openxmlformats.org/officeDocument/2006/relationships/slideLayout" Target="../slideLayouts/slideLayout142.xml"/><Relationship Id="rId11" Type="http://schemas.openxmlformats.org/officeDocument/2006/relationships/slideLayout" Target="../slideLayouts/slideLayout141.xml"/><Relationship Id="rId10" Type="http://schemas.openxmlformats.org/officeDocument/2006/relationships/slideLayout" Target="../slideLayouts/slideLayout140.xml"/><Relationship Id="rId1"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2.xml"/><Relationship Id="rId8" Type="http://schemas.openxmlformats.org/officeDocument/2006/relationships/slideLayout" Target="../slideLayouts/slideLayout151.xml"/><Relationship Id="rId7" Type="http://schemas.openxmlformats.org/officeDocument/2006/relationships/slideLayout" Target="../slideLayouts/slideLayout150.xml"/><Relationship Id="rId6" Type="http://schemas.openxmlformats.org/officeDocument/2006/relationships/slideLayout" Target="../slideLayouts/slideLayout149.xml"/><Relationship Id="rId5" Type="http://schemas.openxmlformats.org/officeDocument/2006/relationships/slideLayout" Target="../slideLayouts/slideLayout148.xml"/><Relationship Id="rId4" Type="http://schemas.openxmlformats.org/officeDocument/2006/relationships/slideLayout" Target="../slideLayouts/slideLayout147.xml"/><Relationship Id="rId3" Type="http://schemas.openxmlformats.org/officeDocument/2006/relationships/slideLayout" Target="../slideLayouts/slideLayout146.xml"/><Relationship Id="rId2" Type="http://schemas.openxmlformats.org/officeDocument/2006/relationships/slideLayout" Target="../slideLayouts/slideLayout145.xml"/><Relationship Id="rId16" Type="http://schemas.openxmlformats.org/officeDocument/2006/relationships/theme" Target="../theme/theme12.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156.xml"/><Relationship Id="rId12" Type="http://schemas.openxmlformats.org/officeDocument/2006/relationships/slideLayout" Target="../slideLayouts/slideLayout155.xml"/><Relationship Id="rId11" Type="http://schemas.openxmlformats.org/officeDocument/2006/relationships/slideLayout" Target="../slideLayouts/slideLayout154.xml"/><Relationship Id="rId10" Type="http://schemas.openxmlformats.org/officeDocument/2006/relationships/slideLayout" Target="../slideLayouts/slideLayout153.xml"/><Relationship Id="rId1" Type="http://schemas.openxmlformats.org/officeDocument/2006/relationships/slideLayout" Target="../slideLayouts/slideLayout144.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65.xml"/><Relationship Id="rId8" Type="http://schemas.openxmlformats.org/officeDocument/2006/relationships/slideLayout" Target="../slideLayouts/slideLayout164.xml"/><Relationship Id="rId7" Type="http://schemas.openxmlformats.org/officeDocument/2006/relationships/slideLayout" Target="../slideLayouts/slideLayout163.xml"/><Relationship Id="rId6" Type="http://schemas.openxmlformats.org/officeDocument/2006/relationships/slideLayout" Target="../slideLayouts/slideLayout162.xml"/><Relationship Id="rId5" Type="http://schemas.openxmlformats.org/officeDocument/2006/relationships/slideLayout" Target="../slideLayouts/slideLayout161.xml"/><Relationship Id="rId4" Type="http://schemas.openxmlformats.org/officeDocument/2006/relationships/slideLayout" Target="../slideLayouts/slideLayout160.xml"/><Relationship Id="rId3" Type="http://schemas.openxmlformats.org/officeDocument/2006/relationships/slideLayout" Target="../slideLayouts/slideLayout159.xml"/><Relationship Id="rId2" Type="http://schemas.openxmlformats.org/officeDocument/2006/relationships/slideLayout" Target="../slideLayouts/slideLayout158.xml"/><Relationship Id="rId16" Type="http://schemas.openxmlformats.org/officeDocument/2006/relationships/theme" Target="../theme/theme13.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169.xml"/><Relationship Id="rId12" Type="http://schemas.openxmlformats.org/officeDocument/2006/relationships/slideLayout" Target="../slideLayouts/slideLayout168.xml"/><Relationship Id="rId11" Type="http://schemas.openxmlformats.org/officeDocument/2006/relationships/slideLayout" Target="../slideLayouts/slideLayout167.xml"/><Relationship Id="rId10" Type="http://schemas.openxmlformats.org/officeDocument/2006/relationships/slideLayout" Target="../slideLayouts/slideLayout166.xml"/><Relationship Id="rId1" Type="http://schemas.openxmlformats.org/officeDocument/2006/relationships/slideLayout" Target="../slideLayouts/slideLayout157.xml"/></Relationships>
</file>

<file path=ppt/slideMasters/_rels/slideMaster14.xml.rels><?xml version="1.0" encoding="UTF-8" standalone="yes"?>
<Relationships xmlns="http://schemas.openxmlformats.org/package/2006/relationships"><Relationship Id="rId9" Type="http://schemas.openxmlformats.org/officeDocument/2006/relationships/slideLayout" Target="../slideLayouts/slideLayout178.xml"/><Relationship Id="rId8" Type="http://schemas.openxmlformats.org/officeDocument/2006/relationships/slideLayout" Target="../slideLayouts/slideLayout177.xml"/><Relationship Id="rId7" Type="http://schemas.openxmlformats.org/officeDocument/2006/relationships/slideLayout" Target="../slideLayouts/slideLayout176.xml"/><Relationship Id="rId6" Type="http://schemas.openxmlformats.org/officeDocument/2006/relationships/slideLayout" Target="../slideLayouts/slideLayout175.xml"/><Relationship Id="rId5" Type="http://schemas.openxmlformats.org/officeDocument/2006/relationships/slideLayout" Target="../slideLayouts/slideLayout174.xml"/><Relationship Id="rId4" Type="http://schemas.openxmlformats.org/officeDocument/2006/relationships/slideLayout" Target="../slideLayouts/slideLayout173.xml"/><Relationship Id="rId3" Type="http://schemas.openxmlformats.org/officeDocument/2006/relationships/slideLayout" Target="../slideLayouts/slideLayout172.xml"/><Relationship Id="rId2" Type="http://schemas.openxmlformats.org/officeDocument/2006/relationships/slideLayout" Target="../slideLayouts/slideLayout171.xml"/><Relationship Id="rId16" Type="http://schemas.openxmlformats.org/officeDocument/2006/relationships/theme" Target="../theme/theme14.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182.xml"/><Relationship Id="rId12" Type="http://schemas.openxmlformats.org/officeDocument/2006/relationships/slideLayout" Target="../slideLayouts/slideLayout181.xml"/><Relationship Id="rId11" Type="http://schemas.openxmlformats.org/officeDocument/2006/relationships/slideLayout" Target="../slideLayouts/slideLayout180.xml"/><Relationship Id="rId10" Type="http://schemas.openxmlformats.org/officeDocument/2006/relationships/slideLayout" Target="../slideLayouts/slideLayout179.xml"/><Relationship Id="rId1"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1.xml"/><Relationship Id="rId8" Type="http://schemas.openxmlformats.org/officeDocument/2006/relationships/slideLayout" Target="../slideLayouts/slideLayout190.xml"/><Relationship Id="rId7" Type="http://schemas.openxmlformats.org/officeDocument/2006/relationships/slideLayout" Target="../slideLayouts/slideLayout189.xml"/><Relationship Id="rId6" Type="http://schemas.openxmlformats.org/officeDocument/2006/relationships/slideLayout" Target="../slideLayouts/slideLayout188.xml"/><Relationship Id="rId5" Type="http://schemas.openxmlformats.org/officeDocument/2006/relationships/slideLayout" Target="../slideLayouts/slideLayout187.xml"/><Relationship Id="rId4" Type="http://schemas.openxmlformats.org/officeDocument/2006/relationships/slideLayout" Target="../slideLayouts/slideLayout186.xml"/><Relationship Id="rId3" Type="http://schemas.openxmlformats.org/officeDocument/2006/relationships/slideLayout" Target="../slideLayouts/slideLayout185.xml"/><Relationship Id="rId2" Type="http://schemas.openxmlformats.org/officeDocument/2006/relationships/slideLayout" Target="../slideLayouts/slideLayout184.xml"/><Relationship Id="rId16" Type="http://schemas.openxmlformats.org/officeDocument/2006/relationships/theme" Target="../theme/theme15.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195.xml"/><Relationship Id="rId12" Type="http://schemas.openxmlformats.org/officeDocument/2006/relationships/slideLayout" Target="../slideLayouts/slideLayout194.xml"/><Relationship Id="rId11" Type="http://schemas.openxmlformats.org/officeDocument/2006/relationships/slideLayout" Target="../slideLayouts/slideLayout193.xml"/><Relationship Id="rId10" Type="http://schemas.openxmlformats.org/officeDocument/2006/relationships/slideLayout" Target="../slideLayouts/slideLayout192.xml"/><Relationship Id="rId1" Type="http://schemas.openxmlformats.org/officeDocument/2006/relationships/slideLayout" Target="../slideLayouts/slideLayout183.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4.xml"/><Relationship Id="rId8" Type="http://schemas.openxmlformats.org/officeDocument/2006/relationships/slideLayout" Target="../slideLayouts/slideLayout203.xml"/><Relationship Id="rId7" Type="http://schemas.openxmlformats.org/officeDocument/2006/relationships/slideLayout" Target="../slideLayouts/slideLayout202.xml"/><Relationship Id="rId6" Type="http://schemas.openxmlformats.org/officeDocument/2006/relationships/slideLayout" Target="../slideLayouts/slideLayout201.xml"/><Relationship Id="rId5" Type="http://schemas.openxmlformats.org/officeDocument/2006/relationships/slideLayout" Target="../slideLayouts/slideLayout200.xml"/><Relationship Id="rId4" Type="http://schemas.openxmlformats.org/officeDocument/2006/relationships/slideLayout" Target="../slideLayouts/slideLayout199.xml"/><Relationship Id="rId3" Type="http://schemas.openxmlformats.org/officeDocument/2006/relationships/slideLayout" Target="../slideLayouts/slideLayout198.xml"/><Relationship Id="rId2" Type="http://schemas.openxmlformats.org/officeDocument/2006/relationships/slideLayout" Target="../slideLayouts/slideLayout197.xml"/><Relationship Id="rId16" Type="http://schemas.openxmlformats.org/officeDocument/2006/relationships/theme" Target="../theme/theme16.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208.xml"/><Relationship Id="rId12" Type="http://schemas.openxmlformats.org/officeDocument/2006/relationships/slideLayout" Target="../slideLayouts/slideLayout207.xml"/><Relationship Id="rId11" Type="http://schemas.openxmlformats.org/officeDocument/2006/relationships/slideLayout" Target="../slideLayouts/slideLayout206.xml"/><Relationship Id="rId10" Type="http://schemas.openxmlformats.org/officeDocument/2006/relationships/slideLayout" Target="../slideLayouts/slideLayout205.xml"/><Relationship Id="rId1" Type="http://schemas.openxmlformats.org/officeDocument/2006/relationships/slideLayout" Target="../slideLayouts/slideLayout196.xml"/></Relationships>
</file>

<file path=ppt/slideMasters/_rels/slideMaster17.xml.rels><?xml version="1.0" encoding="UTF-8" standalone="yes"?>
<Relationships xmlns="http://schemas.openxmlformats.org/package/2006/relationships"><Relationship Id="rId9" Type="http://schemas.openxmlformats.org/officeDocument/2006/relationships/slideLayout" Target="../slideLayouts/slideLayout217.xml"/><Relationship Id="rId8" Type="http://schemas.openxmlformats.org/officeDocument/2006/relationships/slideLayout" Target="../slideLayouts/slideLayout216.xml"/><Relationship Id="rId7" Type="http://schemas.openxmlformats.org/officeDocument/2006/relationships/slideLayout" Target="../slideLayouts/slideLayout215.xml"/><Relationship Id="rId6" Type="http://schemas.openxmlformats.org/officeDocument/2006/relationships/slideLayout" Target="../slideLayouts/slideLayout214.xml"/><Relationship Id="rId5" Type="http://schemas.openxmlformats.org/officeDocument/2006/relationships/slideLayout" Target="../slideLayouts/slideLayout213.xml"/><Relationship Id="rId4" Type="http://schemas.openxmlformats.org/officeDocument/2006/relationships/slideLayout" Target="../slideLayouts/slideLayout212.xml"/><Relationship Id="rId3" Type="http://schemas.openxmlformats.org/officeDocument/2006/relationships/slideLayout" Target="../slideLayouts/slideLayout211.xml"/><Relationship Id="rId2" Type="http://schemas.openxmlformats.org/officeDocument/2006/relationships/slideLayout" Target="../slideLayouts/slideLayout210.xml"/><Relationship Id="rId16" Type="http://schemas.openxmlformats.org/officeDocument/2006/relationships/theme" Target="../theme/theme17.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221.xml"/><Relationship Id="rId12" Type="http://schemas.openxmlformats.org/officeDocument/2006/relationships/slideLayout" Target="../slideLayouts/slideLayout220.xml"/><Relationship Id="rId11" Type="http://schemas.openxmlformats.org/officeDocument/2006/relationships/slideLayout" Target="../slideLayouts/slideLayout219.xml"/><Relationship Id="rId10" Type="http://schemas.openxmlformats.org/officeDocument/2006/relationships/slideLayout" Target="../slideLayouts/slideLayout218.xml"/><Relationship Id="rId1" Type="http://schemas.openxmlformats.org/officeDocument/2006/relationships/slideLayout" Target="../slideLayouts/slideLayout209.xml"/></Relationships>
</file>

<file path=ppt/slideMasters/_rels/slideMaster18.xml.rels><?xml version="1.0" encoding="UTF-8" standalone="yes"?>
<Relationships xmlns="http://schemas.openxmlformats.org/package/2006/relationships"><Relationship Id="rId9" Type="http://schemas.openxmlformats.org/officeDocument/2006/relationships/slideLayout" Target="../slideLayouts/slideLayout230.xml"/><Relationship Id="rId8" Type="http://schemas.openxmlformats.org/officeDocument/2006/relationships/slideLayout" Target="../slideLayouts/slideLayout229.xml"/><Relationship Id="rId7" Type="http://schemas.openxmlformats.org/officeDocument/2006/relationships/slideLayout" Target="../slideLayouts/slideLayout228.xml"/><Relationship Id="rId6" Type="http://schemas.openxmlformats.org/officeDocument/2006/relationships/slideLayout" Target="../slideLayouts/slideLayout227.xml"/><Relationship Id="rId5" Type="http://schemas.openxmlformats.org/officeDocument/2006/relationships/slideLayout" Target="../slideLayouts/slideLayout226.xml"/><Relationship Id="rId4" Type="http://schemas.openxmlformats.org/officeDocument/2006/relationships/slideLayout" Target="../slideLayouts/slideLayout225.xml"/><Relationship Id="rId3" Type="http://schemas.openxmlformats.org/officeDocument/2006/relationships/slideLayout" Target="../slideLayouts/slideLayout224.xml"/><Relationship Id="rId2" Type="http://schemas.openxmlformats.org/officeDocument/2006/relationships/slideLayout" Target="../slideLayouts/slideLayout223.xml"/><Relationship Id="rId16" Type="http://schemas.openxmlformats.org/officeDocument/2006/relationships/theme" Target="../theme/theme18.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234.xml"/><Relationship Id="rId12" Type="http://schemas.openxmlformats.org/officeDocument/2006/relationships/slideLayout" Target="../slideLayouts/slideLayout233.xml"/><Relationship Id="rId11" Type="http://schemas.openxmlformats.org/officeDocument/2006/relationships/slideLayout" Target="../slideLayouts/slideLayout232.xml"/><Relationship Id="rId10" Type="http://schemas.openxmlformats.org/officeDocument/2006/relationships/slideLayout" Target="../slideLayouts/slideLayout231.xml"/><Relationship Id="rId1" Type="http://schemas.openxmlformats.org/officeDocument/2006/relationships/slideLayout" Target="../slideLayouts/slideLayout222.xml"/></Relationships>
</file>

<file path=ppt/slideMasters/_rels/slideMaster19.xml.rels><?xml version="1.0" encoding="UTF-8" standalone="yes"?>
<Relationships xmlns="http://schemas.openxmlformats.org/package/2006/relationships"><Relationship Id="rId9" Type="http://schemas.openxmlformats.org/officeDocument/2006/relationships/slideLayout" Target="../slideLayouts/slideLayout243.xml"/><Relationship Id="rId8" Type="http://schemas.openxmlformats.org/officeDocument/2006/relationships/slideLayout" Target="../slideLayouts/slideLayout242.xml"/><Relationship Id="rId7" Type="http://schemas.openxmlformats.org/officeDocument/2006/relationships/slideLayout" Target="../slideLayouts/slideLayout241.xml"/><Relationship Id="rId6" Type="http://schemas.openxmlformats.org/officeDocument/2006/relationships/slideLayout" Target="../slideLayouts/slideLayout240.xml"/><Relationship Id="rId5" Type="http://schemas.openxmlformats.org/officeDocument/2006/relationships/slideLayout" Target="../slideLayouts/slideLayout239.xml"/><Relationship Id="rId4" Type="http://schemas.openxmlformats.org/officeDocument/2006/relationships/slideLayout" Target="../slideLayouts/slideLayout238.xml"/><Relationship Id="rId3" Type="http://schemas.openxmlformats.org/officeDocument/2006/relationships/slideLayout" Target="../slideLayouts/slideLayout237.xml"/><Relationship Id="rId2" Type="http://schemas.openxmlformats.org/officeDocument/2006/relationships/slideLayout" Target="../slideLayouts/slideLayout236.xml"/><Relationship Id="rId16" Type="http://schemas.openxmlformats.org/officeDocument/2006/relationships/theme" Target="../theme/theme19.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247.xml"/><Relationship Id="rId12" Type="http://schemas.openxmlformats.org/officeDocument/2006/relationships/slideLayout" Target="../slideLayouts/slideLayout246.xml"/><Relationship Id="rId11" Type="http://schemas.openxmlformats.org/officeDocument/2006/relationships/slideLayout" Target="../slideLayouts/slideLayout245.xml"/><Relationship Id="rId10" Type="http://schemas.openxmlformats.org/officeDocument/2006/relationships/slideLayout" Target="../slideLayouts/slideLayout244.xml"/><Relationship Id="rId1" Type="http://schemas.openxmlformats.org/officeDocument/2006/relationships/slideLayout" Target="../slideLayouts/slideLayout235.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6" Type="http://schemas.openxmlformats.org/officeDocument/2006/relationships/theme" Target="../theme/theme2.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9" Type="http://schemas.openxmlformats.org/officeDocument/2006/relationships/slideLayout" Target="../slideLayouts/slideLayout256.xml"/><Relationship Id="rId8" Type="http://schemas.openxmlformats.org/officeDocument/2006/relationships/slideLayout" Target="../slideLayouts/slideLayout255.xml"/><Relationship Id="rId7" Type="http://schemas.openxmlformats.org/officeDocument/2006/relationships/slideLayout" Target="../slideLayouts/slideLayout254.xml"/><Relationship Id="rId6" Type="http://schemas.openxmlformats.org/officeDocument/2006/relationships/slideLayout" Target="../slideLayouts/slideLayout253.xml"/><Relationship Id="rId5" Type="http://schemas.openxmlformats.org/officeDocument/2006/relationships/slideLayout" Target="../slideLayouts/slideLayout252.xml"/><Relationship Id="rId4" Type="http://schemas.openxmlformats.org/officeDocument/2006/relationships/slideLayout" Target="../slideLayouts/slideLayout251.xml"/><Relationship Id="rId3" Type="http://schemas.openxmlformats.org/officeDocument/2006/relationships/slideLayout" Target="../slideLayouts/slideLayout250.xml"/><Relationship Id="rId2" Type="http://schemas.openxmlformats.org/officeDocument/2006/relationships/slideLayout" Target="../slideLayouts/slideLayout249.xml"/><Relationship Id="rId16" Type="http://schemas.openxmlformats.org/officeDocument/2006/relationships/theme" Target="../theme/theme20.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260.xml"/><Relationship Id="rId12" Type="http://schemas.openxmlformats.org/officeDocument/2006/relationships/slideLayout" Target="../slideLayouts/slideLayout259.xml"/><Relationship Id="rId11" Type="http://schemas.openxmlformats.org/officeDocument/2006/relationships/slideLayout" Target="../slideLayouts/slideLayout258.xml"/><Relationship Id="rId10" Type="http://schemas.openxmlformats.org/officeDocument/2006/relationships/slideLayout" Target="../slideLayouts/slideLayout257.xml"/><Relationship Id="rId1" Type="http://schemas.openxmlformats.org/officeDocument/2006/relationships/slideLayout" Target="../slideLayouts/slideLayout248.xml"/></Relationships>
</file>

<file path=ppt/slideMasters/_rels/slideMaster21.xml.rels><?xml version="1.0" encoding="UTF-8" standalone="yes"?>
<Relationships xmlns="http://schemas.openxmlformats.org/package/2006/relationships"><Relationship Id="rId9" Type="http://schemas.openxmlformats.org/officeDocument/2006/relationships/slideLayout" Target="../slideLayouts/slideLayout269.xml"/><Relationship Id="rId8" Type="http://schemas.openxmlformats.org/officeDocument/2006/relationships/slideLayout" Target="../slideLayouts/slideLayout268.xml"/><Relationship Id="rId7" Type="http://schemas.openxmlformats.org/officeDocument/2006/relationships/slideLayout" Target="../slideLayouts/slideLayout267.xml"/><Relationship Id="rId6" Type="http://schemas.openxmlformats.org/officeDocument/2006/relationships/slideLayout" Target="../slideLayouts/slideLayout266.xml"/><Relationship Id="rId5" Type="http://schemas.openxmlformats.org/officeDocument/2006/relationships/slideLayout" Target="../slideLayouts/slideLayout265.xml"/><Relationship Id="rId4" Type="http://schemas.openxmlformats.org/officeDocument/2006/relationships/slideLayout" Target="../slideLayouts/slideLayout264.xml"/><Relationship Id="rId3" Type="http://schemas.openxmlformats.org/officeDocument/2006/relationships/slideLayout" Target="../slideLayouts/slideLayout263.xml"/><Relationship Id="rId2" Type="http://schemas.openxmlformats.org/officeDocument/2006/relationships/slideLayout" Target="../slideLayouts/slideLayout262.xml"/><Relationship Id="rId16" Type="http://schemas.openxmlformats.org/officeDocument/2006/relationships/theme" Target="../theme/theme21.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273.xml"/><Relationship Id="rId12" Type="http://schemas.openxmlformats.org/officeDocument/2006/relationships/slideLayout" Target="../slideLayouts/slideLayout272.xml"/><Relationship Id="rId11" Type="http://schemas.openxmlformats.org/officeDocument/2006/relationships/slideLayout" Target="../slideLayouts/slideLayout271.xml"/><Relationship Id="rId10" Type="http://schemas.openxmlformats.org/officeDocument/2006/relationships/slideLayout" Target="../slideLayouts/slideLayout270.xml"/><Relationship Id="rId1" Type="http://schemas.openxmlformats.org/officeDocument/2006/relationships/slideLayout" Target="../slideLayouts/slideLayout261.xml"/></Relationships>
</file>

<file path=ppt/slideMasters/_rels/slideMaster22.xml.rels><?xml version="1.0" encoding="UTF-8" standalone="yes"?>
<Relationships xmlns="http://schemas.openxmlformats.org/package/2006/relationships"><Relationship Id="rId9" Type="http://schemas.openxmlformats.org/officeDocument/2006/relationships/slideLayout" Target="../slideLayouts/slideLayout282.xml"/><Relationship Id="rId8" Type="http://schemas.openxmlformats.org/officeDocument/2006/relationships/slideLayout" Target="../slideLayouts/slideLayout281.xml"/><Relationship Id="rId7" Type="http://schemas.openxmlformats.org/officeDocument/2006/relationships/slideLayout" Target="../slideLayouts/slideLayout280.xml"/><Relationship Id="rId6" Type="http://schemas.openxmlformats.org/officeDocument/2006/relationships/slideLayout" Target="../slideLayouts/slideLayout279.xml"/><Relationship Id="rId5" Type="http://schemas.openxmlformats.org/officeDocument/2006/relationships/slideLayout" Target="../slideLayouts/slideLayout278.xml"/><Relationship Id="rId4" Type="http://schemas.openxmlformats.org/officeDocument/2006/relationships/slideLayout" Target="../slideLayouts/slideLayout277.xml"/><Relationship Id="rId3" Type="http://schemas.openxmlformats.org/officeDocument/2006/relationships/slideLayout" Target="../slideLayouts/slideLayout276.xml"/><Relationship Id="rId2" Type="http://schemas.openxmlformats.org/officeDocument/2006/relationships/slideLayout" Target="../slideLayouts/slideLayout275.xml"/><Relationship Id="rId16" Type="http://schemas.openxmlformats.org/officeDocument/2006/relationships/theme" Target="../theme/theme22.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286.xml"/><Relationship Id="rId12" Type="http://schemas.openxmlformats.org/officeDocument/2006/relationships/slideLayout" Target="../slideLayouts/slideLayout285.xml"/><Relationship Id="rId11" Type="http://schemas.openxmlformats.org/officeDocument/2006/relationships/slideLayout" Target="../slideLayouts/slideLayout284.xml"/><Relationship Id="rId10" Type="http://schemas.openxmlformats.org/officeDocument/2006/relationships/slideLayout" Target="../slideLayouts/slideLayout283.xml"/><Relationship Id="rId1" Type="http://schemas.openxmlformats.org/officeDocument/2006/relationships/slideLayout" Target="../slideLayouts/slideLayout274.xml"/></Relationships>
</file>

<file path=ppt/slideMasters/_rels/slideMaster23.xml.rels><?xml version="1.0" encoding="UTF-8" standalone="yes"?>
<Relationships xmlns="http://schemas.openxmlformats.org/package/2006/relationships"><Relationship Id="rId9" Type="http://schemas.openxmlformats.org/officeDocument/2006/relationships/slideLayout" Target="../slideLayouts/slideLayout295.xml"/><Relationship Id="rId8" Type="http://schemas.openxmlformats.org/officeDocument/2006/relationships/slideLayout" Target="../slideLayouts/slideLayout294.xml"/><Relationship Id="rId7" Type="http://schemas.openxmlformats.org/officeDocument/2006/relationships/slideLayout" Target="../slideLayouts/slideLayout293.xml"/><Relationship Id="rId6" Type="http://schemas.openxmlformats.org/officeDocument/2006/relationships/slideLayout" Target="../slideLayouts/slideLayout292.xml"/><Relationship Id="rId5" Type="http://schemas.openxmlformats.org/officeDocument/2006/relationships/slideLayout" Target="../slideLayouts/slideLayout291.xml"/><Relationship Id="rId4" Type="http://schemas.openxmlformats.org/officeDocument/2006/relationships/slideLayout" Target="../slideLayouts/slideLayout290.xml"/><Relationship Id="rId3" Type="http://schemas.openxmlformats.org/officeDocument/2006/relationships/slideLayout" Target="../slideLayouts/slideLayout289.xml"/><Relationship Id="rId2" Type="http://schemas.openxmlformats.org/officeDocument/2006/relationships/slideLayout" Target="../slideLayouts/slideLayout288.xml"/><Relationship Id="rId16" Type="http://schemas.openxmlformats.org/officeDocument/2006/relationships/theme" Target="../theme/theme23.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299.xml"/><Relationship Id="rId12" Type="http://schemas.openxmlformats.org/officeDocument/2006/relationships/slideLayout" Target="../slideLayouts/slideLayout298.xml"/><Relationship Id="rId11" Type="http://schemas.openxmlformats.org/officeDocument/2006/relationships/slideLayout" Target="../slideLayouts/slideLayout297.xml"/><Relationship Id="rId10" Type="http://schemas.openxmlformats.org/officeDocument/2006/relationships/slideLayout" Target="../slideLayouts/slideLayout296.xml"/><Relationship Id="rId1" Type="http://schemas.openxmlformats.org/officeDocument/2006/relationships/slideLayout" Target="../slideLayouts/slideLayout287.xml"/></Relationships>
</file>

<file path=ppt/slideMasters/_rels/slideMaster24.xml.rels><?xml version="1.0" encoding="UTF-8" standalone="yes"?>
<Relationships xmlns="http://schemas.openxmlformats.org/package/2006/relationships"><Relationship Id="rId9" Type="http://schemas.openxmlformats.org/officeDocument/2006/relationships/slideLayout" Target="../slideLayouts/slideLayout308.xml"/><Relationship Id="rId8" Type="http://schemas.openxmlformats.org/officeDocument/2006/relationships/slideLayout" Target="../slideLayouts/slideLayout307.xml"/><Relationship Id="rId7" Type="http://schemas.openxmlformats.org/officeDocument/2006/relationships/slideLayout" Target="../slideLayouts/slideLayout306.xml"/><Relationship Id="rId6" Type="http://schemas.openxmlformats.org/officeDocument/2006/relationships/slideLayout" Target="../slideLayouts/slideLayout305.xml"/><Relationship Id="rId5" Type="http://schemas.openxmlformats.org/officeDocument/2006/relationships/slideLayout" Target="../slideLayouts/slideLayout304.xml"/><Relationship Id="rId4" Type="http://schemas.openxmlformats.org/officeDocument/2006/relationships/slideLayout" Target="../slideLayouts/slideLayout303.xml"/><Relationship Id="rId3" Type="http://schemas.openxmlformats.org/officeDocument/2006/relationships/slideLayout" Target="../slideLayouts/slideLayout302.xml"/><Relationship Id="rId2" Type="http://schemas.openxmlformats.org/officeDocument/2006/relationships/slideLayout" Target="../slideLayouts/slideLayout301.xml"/><Relationship Id="rId16" Type="http://schemas.openxmlformats.org/officeDocument/2006/relationships/theme" Target="../theme/theme24.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312.xml"/><Relationship Id="rId12" Type="http://schemas.openxmlformats.org/officeDocument/2006/relationships/slideLayout" Target="../slideLayouts/slideLayout311.xml"/><Relationship Id="rId11" Type="http://schemas.openxmlformats.org/officeDocument/2006/relationships/slideLayout" Target="../slideLayouts/slideLayout310.xml"/><Relationship Id="rId10" Type="http://schemas.openxmlformats.org/officeDocument/2006/relationships/slideLayout" Target="../slideLayouts/slideLayout309.xml"/><Relationship Id="rId1" Type="http://schemas.openxmlformats.org/officeDocument/2006/relationships/slideLayout" Target="../slideLayouts/slideLayout300.xml"/></Relationships>
</file>

<file path=ppt/slideMasters/_rels/slideMaster25.xml.rels><?xml version="1.0" encoding="UTF-8" standalone="yes"?>
<Relationships xmlns="http://schemas.openxmlformats.org/package/2006/relationships"><Relationship Id="rId9" Type="http://schemas.openxmlformats.org/officeDocument/2006/relationships/slideLayout" Target="../slideLayouts/slideLayout321.xml"/><Relationship Id="rId8" Type="http://schemas.openxmlformats.org/officeDocument/2006/relationships/slideLayout" Target="../slideLayouts/slideLayout320.xml"/><Relationship Id="rId7" Type="http://schemas.openxmlformats.org/officeDocument/2006/relationships/slideLayout" Target="../slideLayouts/slideLayout319.xml"/><Relationship Id="rId6" Type="http://schemas.openxmlformats.org/officeDocument/2006/relationships/slideLayout" Target="../slideLayouts/slideLayout318.xml"/><Relationship Id="rId5" Type="http://schemas.openxmlformats.org/officeDocument/2006/relationships/slideLayout" Target="../slideLayouts/slideLayout317.xml"/><Relationship Id="rId4" Type="http://schemas.openxmlformats.org/officeDocument/2006/relationships/slideLayout" Target="../slideLayouts/slideLayout316.xml"/><Relationship Id="rId3" Type="http://schemas.openxmlformats.org/officeDocument/2006/relationships/slideLayout" Target="../slideLayouts/slideLayout315.xml"/><Relationship Id="rId2" Type="http://schemas.openxmlformats.org/officeDocument/2006/relationships/slideLayout" Target="../slideLayouts/slideLayout314.xml"/><Relationship Id="rId16" Type="http://schemas.openxmlformats.org/officeDocument/2006/relationships/theme" Target="../theme/theme25.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325.xml"/><Relationship Id="rId12" Type="http://schemas.openxmlformats.org/officeDocument/2006/relationships/slideLayout" Target="../slideLayouts/slideLayout324.xml"/><Relationship Id="rId11" Type="http://schemas.openxmlformats.org/officeDocument/2006/relationships/slideLayout" Target="../slideLayouts/slideLayout323.xml"/><Relationship Id="rId10" Type="http://schemas.openxmlformats.org/officeDocument/2006/relationships/slideLayout" Target="../slideLayouts/slideLayout322.xml"/><Relationship Id="rId1" Type="http://schemas.openxmlformats.org/officeDocument/2006/relationships/slideLayout" Target="../slideLayouts/slideLayout313.xml"/></Relationships>
</file>

<file path=ppt/slideMasters/_rels/slideMaster26.xml.rels><?xml version="1.0" encoding="UTF-8" standalone="yes"?>
<Relationships xmlns="http://schemas.openxmlformats.org/package/2006/relationships"><Relationship Id="rId9" Type="http://schemas.openxmlformats.org/officeDocument/2006/relationships/slideLayout" Target="../slideLayouts/slideLayout334.xml"/><Relationship Id="rId8" Type="http://schemas.openxmlformats.org/officeDocument/2006/relationships/slideLayout" Target="../slideLayouts/slideLayout333.xml"/><Relationship Id="rId7" Type="http://schemas.openxmlformats.org/officeDocument/2006/relationships/slideLayout" Target="../slideLayouts/slideLayout332.xml"/><Relationship Id="rId6" Type="http://schemas.openxmlformats.org/officeDocument/2006/relationships/slideLayout" Target="../slideLayouts/slideLayout331.xml"/><Relationship Id="rId5" Type="http://schemas.openxmlformats.org/officeDocument/2006/relationships/slideLayout" Target="../slideLayouts/slideLayout330.xml"/><Relationship Id="rId4" Type="http://schemas.openxmlformats.org/officeDocument/2006/relationships/slideLayout" Target="../slideLayouts/slideLayout329.xml"/><Relationship Id="rId3" Type="http://schemas.openxmlformats.org/officeDocument/2006/relationships/slideLayout" Target="../slideLayouts/slideLayout328.xml"/><Relationship Id="rId2" Type="http://schemas.openxmlformats.org/officeDocument/2006/relationships/slideLayout" Target="../slideLayouts/slideLayout327.xml"/><Relationship Id="rId16" Type="http://schemas.openxmlformats.org/officeDocument/2006/relationships/theme" Target="../theme/theme26.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338.xml"/><Relationship Id="rId12" Type="http://schemas.openxmlformats.org/officeDocument/2006/relationships/slideLayout" Target="../slideLayouts/slideLayout337.xml"/><Relationship Id="rId11" Type="http://schemas.openxmlformats.org/officeDocument/2006/relationships/slideLayout" Target="../slideLayouts/slideLayout336.xml"/><Relationship Id="rId10" Type="http://schemas.openxmlformats.org/officeDocument/2006/relationships/slideLayout" Target="../slideLayouts/slideLayout335.xml"/><Relationship Id="rId1" Type="http://schemas.openxmlformats.org/officeDocument/2006/relationships/slideLayout" Target="../slideLayouts/slideLayout326.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47.xml"/><Relationship Id="rId8" Type="http://schemas.openxmlformats.org/officeDocument/2006/relationships/slideLayout" Target="../slideLayouts/slideLayout346.xml"/><Relationship Id="rId7" Type="http://schemas.openxmlformats.org/officeDocument/2006/relationships/slideLayout" Target="../slideLayouts/slideLayout345.xml"/><Relationship Id="rId6" Type="http://schemas.openxmlformats.org/officeDocument/2006/relationships/slideLayout" Target="../slideLayouts/slideLayout344.xml"/><Relationship Id="rId5" Type="http://schemas.openxmlformats.org/officeDocument/2006/relationships/slideLayout" Target="../slideLayouts/slideLayout343.xml"/><Relationship Id="rId4" Type="http://schemas.openxmlformats.org/officeDocument/2006/relationships/slideLayout" Target="../slideLayouts/slideLayout342.xml"/><Relationship Id="rId3" Type="http://schemas.openxmlformats.org/officeDocument/2006/relationships/slideLayout" Target="../slideLayouts/slideLayout341.xml"/><Relationship Id="rId2" Type="http://schemas.openxmlformats.org/officeDocument/2006/relationships/slideLayout" Target="../slideLayouts/slideLayout340.xml"/><Relationship Id="rId16" Type="http://schemas.openxmlformats.org/officeDocument/2006/relationships/theme" Target="../theme/theme27.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351.xml"/><Relationship Id="rId12" Type="http://schemas.openxmlformats.org/officeDocument/2006/relationships/slideLayout" Target="../slideLayouts/slideLayout350.xml"/><Relationship Id="rId11" Type="http://schemas.openxmlformats.org/officeDocument/2006/relationships/slideLayout" Target="../slideLayouts/slideLayout349.xml"/><Relationship Id="rId10" Type="http://schemas.openxmlformats.org/officeDocument/2006/relationships/slideLayout" Target="../slideLayouts/slideLayout348.xml"/><Relationship Id="rId1" Type="http://schemas.openxmlformats.org/officeDocument/2006/relationships/slideLayout" Target="../slideLayouts/slideLayout339.xml"/></Relationships>
</file>

<file path=ppt/slideMasters/_rels/slideMaster28.xml.rels><?xml version="1.0" encoding="UTF-8" standalone="yes"?>
<Relationships xmlns="http://schemas.openxmlformats.org/package/2006/relationships"><Relationship Id="rId9" Type="http://schemas.openxmlformats.org/officeDocument/2006/relationships/slideLayout" Target="../slideLayouts/slideLayout360.xml"/><Relationship Id="rId8" Type="http://schemas.openxmlformats.org/officeDocument/2006/relationships/slideLayout" Target="../slideLayouts/slideLayout359.xml"/><Relationship Id="rId7" Type="http://schemas.openxmlformats.org/officeDocument/2006/relationships/slideLayout" Target="../slideLayouts/slideLayout358.xml"/><Relationship Id="rId6" Type="http://schemas.openxmlformats.org/officeDocument/2006/relationships/slideLayout" Target="../slideLayouts/slideLayout357.xml"/><Relationship Id="rId5" Type="http://schemas.openxmlformats.org/officeDocument/2006/relationships/slideLayout" Target="../slideLayouts/slideLayout356.xml"/><Relationship Id="rId4" Type="http://schemas.openxmlformats.org/officeDocument/2006/relationships/slideLayout" Target="../slideLayouts/slideLayout355.xml"/><Relationship Id="rId3" Type="http://schemas.openxmlformats.org/officeDocument/2006/relationships/slideLayout" Target="../slideLayouts/slideLayout354.xml"/><Relationship Id="rId2" Type="http://schemas.openxmlformats.org/officeDocument/2006/relationships/slideLayout" Target="../slideLayouts/slideLayout353.xml"/><Relationship Id="rId16" Type="http://schemas.openxmlformats.org/officeDocument/2006/relationships/theme" Target="../theme/theme28.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364.xml"/><Relationship Id="rId12" Type="http://schemas.openxmlformats.org/officeDocument/2006/relationships/slideLayout" Target="../slideLayouts/slideLayout363.xml"/><Relationship Id="rId11" Type="http://schemas.openxmlformats.org/officeDocument/2006/relationships/slideLayout" Target="../slideLayouts/slideLayout362.xml"/><Relationship Id="rId10" Type="http://schemas.openxmlformats.org/officeDocument/2006/relationships/slideLayout" Target="../slideLayouts/slideLayout361.xml"/><Relationship Id="rId1" Type="http://schemas.openxmlformats.org/officeDocument/2006/relationships/slideLayout" Target="../slideLayouts/slideLayout352.xml"/></Relationships>
</file>

<file path=ppt/slideMasters/_rels/slideMaster29.xml.rels><?xml version="1.0" encoding="UTF-8" standalone="yes"?>
<Relationships xmlns="http://schemas.openxmlformats.org/package/2006/relationships"><Relationship Id="rId9" Type="http://schemas.openxmlformats.org/officeDocument/2006/relationships/slideLayout" Target="../slideLayouts/slideLayout373.xml"/><Relationship Id="rId8" Type="http://schemas.openxmlformats.org/officeDocument/2006/relationships/slideLayout" Target="../slideLayouts/slideLayout372.xml"/><Relationship Id="rId7" Type="http://schemas.openxmlformats.org/officeDocument/2006/relationships/slideLayout" Target="../slideLayouts/slideLayout371.xml"/><Relationship Id="rId6" Type="http://schemas.openxmlformats.org/officeDocument/2006/relationships/slideLayout" Target="../slideLayouts/slideLayout370.xml"/><Relationship Id="rId5" Type="http://schemas.openxmlformats.org/officeDocument/2006/relationships/slideLayout" Target="../slideLayouts/slideLayout369.xml"/><Relationship Id="rId4" Type="http://schemas.openxmlformats.org/officeDocument/2006/relationships/slideLayout" Target="../slideLayouts/slideLayout368.xml"/><Relationship Id="rId3" Type="http://schemas.openxmlformats.org/officeDocument/2006/relationships/slideLayout" Target="../slideLayouts/slideLayout367.xml"/><Relationship Id="rId2" Type="http://schemas.openxmlformats.org/officeDocument/2006/relationships/slideLayout" Target="../slideLayouts/slideLayout366.xml"/><Relationship Id="rId16" Type="http://schemas.openxmlformats.org/officeDocument/2006/relationships/theme" Target="../theme/theme29.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377.xml"/><Relationship Id="rId12" Type="http://schemas.openxmlformats.org/officeDocument/2006/relationships/slideLayout" Target="../slideLayouts/slideLayout376.xml"/><Relationship Id="rId11" Type="http://schemas.openxmlformats.org/officeDocument/2006/relationships/slideLayout" Target="../slideLayouts/slideLayout375.xml"/><Relationship Id="rId10" Type="http://schemas.openxmlformats.org/officeDocument/2006/relationships/slideLayout" Target="../slideLayouts/slideLayout374.xml"/><Relationship Id="rId1" Type="http://schemas.openxmlformats.org/officeDocument/2006/relationships/slideLayout" Target="../slideLayouts/slideLayout36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6" Type="http://schemas.openxmlformats.org/officeDocument/2006/relationships/theme" Target="../theme/theme3.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39.xml"/><Relationship Id="rId12" Type="http://schemas.openxmlformats.org/officeDocument/2006/relationships/slideLayout" Target="../slideLayouts/slideLayout38.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86.xml"/><Relationship Id="rId8" Type="http://schemas.openxmlformats.org/officeDocument/2006/relationships/slideLayout" Target="../slideLayouts/slideLayout385.xml"/><Relationship Id="rId7" Type="http://schemas.openxmlformats.org/officeDocument/2006/relationships/slideLayout" Target="../slideLayouts/slideLayout384.xml"/><Relationship Id="rId6" Type="http://schemas.openxmlformats.org/officeDocument/2006/relationships/slideLayout" Target="../slideLayouts/slideLayout383.xml"/><Relationship Id="rId5" Type="http://schemas.openxmlformats.org/officeDocument/2006/relationships/slideLayout" Target="../slideLayouts/slideLayout382.xml"/><Relationship Id="rId4" Type="http://schemas.openxmlformats.org/officeDocument/2006/relationships/slideLayout" Target="../slideLayouts/slideLayout381.xml"/><Relationship Id="rId3" Type="http://schemas.openxmlformats.org/officeDocument/2006/relationships/slideLayout" Target="../slideLayouts/slideLayout380.xml"/><Relationship Id="rId2" Type="http://schemas.openxmlformats.org/officeDocument/2006/relationships/slideLayout" Target="../slideLayouts/slideLayout379.xml"/><Relationship Id="rId16" Type="http://schemas.openxmlformats.org/officeDocument/2006/relationships/theme" Target="../theme/theme30.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390.xml"/><Relationship Id="rId12" Type="http://schemas.openxmlformats.org/officeDocument/2006/relationships/slideLayout" Target="../slideLayouts/slideLayout389.xml"/><Relationship Id="rId11" Type="http://schemas.openxmlformats.org/officeDocument/2006/relationships/slideLayout" Target="../slideLayouts/slideLayout388.xml"/><Relationship Id="rId10" Type="http://schemas.openxmlformats.org/officeDocument/2006/relationships/slideLayout" Target="../slideLayouts/slideLayout387.xml"/><Relationship Id="rId1" Type="http://schemas.openxmlformats.org/officeDocument/2006/relationships/slideLayout" Target="../slideLayouts/slideLayout378.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99.xml"/><Relationship Id="rId8" Type="http://schemas.openxmlformats.org/officeDocument/2006/relationships/slideLayout" Target="../slideLayouts/slideLayout398.xml"/><Relationship Id="rId7" Type="http://schemas.openxmlformats.org/officeDocument/2006/relationships/slideLayout" Target="../slideLayouts/slideLayout397.xml"/><Relationship Id="rId6" Type="http://schemas.openxmlformats.org/officeDocument/2006/relationships/slideLayout" Target="../slideLayouts/slideLayout396.xml"/><Relationship Id="rId5" Type="http://schemas.openxmlformats.org/officeDocument/2006/relationships/slideLayout" Target="../slideLayouts/slideLayout395.xml"/><Relationship Id="rId4" Type="http://schemas.openxmlformats.org/officeDocument/2006/relationships/slideLayout" Target="../slideLayouts/slideLayout394.xml"/><Relationship Id="rId3" Type="http://schemas.openxmlformats.org/officeDocument/2006/relationships/slideLayout" Target="../slideLayouts/slideLayout393.xml"/><Relationship Id="rId2" Type="http://schemas.openxmlformats.org/officeDocument/2006/relationships/slideLayout" Target="../slideLayouts/slideLayout392.xml"/><Relationship Id="rId16" Type="http://schemas.openxmlformats.org/officeDocument/2006/relationships/theme" Target="../theme/theme31.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403.xml"/><Relationship Id="rId12" Type="http://schemas.openxmlformats.org/officeDocument/2006/relationships/slideLayout" Target="../slideLayouts/slideLayout402.xml"/><Relationship Id="rId11" Type="http://schemas.openxmlformats.org/officeDocument/2006/relationships/slideLayout" Target="../slideLayouts/slideLayout401.xml"/><Relationship Id="rId10" Type="http://schemas.openxmlformats.org/officeDocument/2006/relationships/slideLayout" Target="../slideLayouts/slideLayout400.xml"/><Relationship Id="rId1" Type="http://schemas.openxmlformats.org/officeDocument/2006/relationships/slideLayout" Target="../slideLayouts/slideLayout391.xml"/></Relationships>
</file>

<file path=ppt/slideMasters/_rels/slideMaster32.xml.rels><?xml version="1.0" encoding="UTF-8" standalone="yes"?>
<Relationships xmlns="http://schemas.openxmlformats.org/package/2006/relationships"><Relationship Id="rId9" Type="http://schemas.openxmlformats.org/officeDocument/2006/relationships/slideLayout" Target="../slideLayouts/slideLayout412.xml"/><Relationship Id="rId8" Type="http://schemas.openxmlformats.org/officeDocument/2006/relationships/slideLayout" Target="../slideLayouts/slideLayout411.xml"/><Relationship Id="rId7" Type="http://schemas.openxmlformats.org/officeDocument/2006/relationships/slideLayout" Target="../slideLayouts/slideLayout410.xml"/><Relationship Id="rId6" Type="http://schemas.openxmlformats.org/officeDocument/2006/relationships/slideLayout" Target="../slideLayouts/slideLayout409.xml"/><Relationship Id="rId5" Type="http://schemas.openxmlformats.org/officeDocument/2006/relationships/slideLayout" Target="../slideLayouts/slideLayout408.xml"/><Relationship Id="rId4" Type="http://schemas.openxmlformats.org/officeDocument/2006/relationships/slideLayout" Target="../slideLayouts/slideLayout407.xml"/><Relationship Id="rId3" Type="http://schemas.openxmlformats.org/officeDocument/2006/relationships/slideLayout" Target="../slideLayouts/slideLayout406.xml"/><Relationship Id="rId2" Type="http://schemas.openxmlformats.org/officeDocument/2006/relationships/slideLayout" Target="../slideLayouts/slideLayout405.xml"/><Relationship Id="rId16" Type="http://schemas.openxmlformats.org/officeDocument/2006/relationships/theme" Target="../theme/theme32.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416.xml"/><Relationship Id="rId12" Type="http://schemas.openxmlformats.org/officeDocument/2006/relationships/slideLayout" Target="../slideLayouts/slideLayout415.xml"/><Relationship Id="rId11" Type="http://schemas.openxmlformats.org/officeDocument/2006/relationships/slideLayout" Target="../slideLayouts/slideLayout414.xml"/><Relationship Id="rId10" Type="http://schemas.openxmlformats.org/officeDocument/2006/relationships/slideLayout" Target="../slideLayouts/slideLayout413.xml"/><Relationship Id="rId1" Type="http://schemas.openxmlformats.org/officeDocument/2006/relationships/slideLayout" Target="../slideLayouts/slideLayout404.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425.xml"/><Relationship Id="rId8" Type="http://schemas.openxmlformats.org/officeDocument/2006/relationships/slideLayout" Target="../slideLayouts/slideLayout424.xml"/><Relationship Id="rId7" Type="http://schemas.openxmlformats.org/officeDocument/2006/relationships/slideLayout" Target="../slideLayouts/slideLayout423.xml"/><Relationship Id="rId6" Type="http://schemas.openxmlformats.org/officeDocument/2006/relationships/slideLayout" Target="../slideLayouts/slideLayout422.xml"/><Relationship Id="rId5" Type="http://schemas.openxmlformats.org/officeDocument/2006/relationships/slideLayout" Target="../slideLayouts/slideLayout421.xml"/><Relationship Id="rId4" Type="http://schemas.openxmlformats.org/officeDocument/2006/relationships/slideLayout" Target="../slideLayouts/slideLayout420.xml"/><Relationship Id="rId3" Type="http://schemas.openxmlformats.org/officeDocument/2006/relationships/slideLayout" Target="../slideLayouts/slideLayout419.xml"/><Relationship Id="rId2" Type="http://schemas.openxmlformats.org/officeDocument/2006/relationships/slideLayout" Target="../slideLayouts/slideLayout418.xml"/><Relationship Id="rId16" Type="http://schemas.openxmlformats.org/officeDocument/2006/relationships/theme" Target="../theme/theme33.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429.xml"/><Relationship Id="rId12" Type="http://schemas.openxmlformats.org/officeDocument/2006/relationships/slideLayout" Target="../slideLayouts/slideLayout428.xml"/><Relationship Id="rId11" Type="http://schemas.openxmlformats.org/officeDocument/2006/relationships/slideLayout" Target="../slideLayouts/slideLayout427.xml"/><Relationship Id="rId10" Type="http://schemas.openxmlformats.org/officeDocument/2006/relationships/slideLayout" Target="../slideLayouts/slideLayout426.xml"/><Relationship Id="rId1" Type="http://schemas.openxmlformats.org/officeDocument/2006/relationships/slideLayout" Target="../slideLayouts/slideLayout417.xml"/></Relationships>
</file>

<file path=ppt/slideMasters/_rels/slideMaster34.xml.rels><?xml version="1.0" encoding="UTF-8" standalone="yes"?>
<Relationships xmlns="http://schemas.openxmlformats.org/package/2006/relationships"><Relationship Id="rId9" Type="http://schemas.openxmlformats.org/officeDocument/2006/relationships/slideLayout" Target="../slideLayouts/slideLayout438.xml"/><Relationship Id="rId8" Type="http://schemas.openxmlformats.org/officeDocument/2006/relationships/slideLayout" Target="../slideLayouts/slideLayout437.xml"/><Relationship Id="rId7" Type="http://schemas.openxmlformats.org/officeDocument/2006/relationships/slideLayout" Target="../slideLayouts/slideLayout436.xml"/><Relationship Id="rId6" Type="http://schemas.openxmlformats.org/officeDocument/2006/relationships/slideLayout" Target="../slideLayouts/slideLayout435.xml"/><Relationship Id="rId5" Type="http://schemas.openxmlformats.org/officeDocument/2006/relationships/slideLayout" Target="../slideLayouts/slideLayout434.xml"/><Relationship Id="rId4" Type="http://schemas.openxmlformats.org/officeDocument/2006/relationships/slideLayout" Target="../slideLayouts/slideLayout433.xml"/><Relationship Id="rId3" Type="http://schemas.openxmlformats.org/officeDocument/2006/relationships/slideLayout" Target="../slideLayouts/slideLayout432.xml"/><Relationship Id="rId2" Type="http://schemas.openxmlformats.org/officeDocument/2006/relationships/slideLayout" Target="../slideLayouts/slideLayout431.xml"/><Relationship Id="rId16" Type="http://schemas.openxmlformats.org/officeDocument/2006/relationships/theme" Target="../theme/theme34.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442.xml"/><Relationship Id="rId12" Type="http://schemas.openxmlformats.org/officeDocument/2006/relationships/slideLayout" Target="../slideLayouts/slideLayout441.xml"/><Relationship Id="rId11" Type="http://schemas.openxmlformats.org/officeDocument/2006/relationships/slideLayout" Target="../slideLayouts/slideLayout440.xml"/><Relationship Id="rId10" Type="http://schemas.openxmlformats.org/officeDocument/2006/relationships/slideLayout" Target="../slideLayouts/slideLayout439.xml"/><Relationship Id="rId1" Type="http://schemas.openxmlformats.org/officeDocument/2006/relationships/slideLayout" Target="../slideLayouts/slideLayout43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slideLayout" Target="../slideLayouts/slideLayout47.xml"/><Relationship Id="rId7" Type="http://schemas.openxmlformats.org/officeDocument/2006/relationships/slideLayout" Target="../slideLayouts/slideLayout46.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3" Type="http://schemas.openxmlformats.org/officeDocument/2006/relationships/slideLayout" Target="../slideLayouts/slideLayout42.xml"/><Relationship Id="rId2" Type="http://schemas.openxmlformats.org/officeDocument/2006/relationships/slideLayout" Target="../slideLayouts/slideLayout41.xml"/><Relationship Id="rId16" Type="http://schemas.openxmlformats.org/officeDocument/2006/relationships/theme" Target="../theme/theme4.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52.xml"/><Relationship Id="rId12" Type="http://schemas.openxmlformats.org/officeDocument/2006/relationships/slideLayout" Target="../slideLayouts/slideLayout51.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1.xml"/><Relationship Id="rId8" Type="http://schemas.openxmlformats.org/officeDocument/2006/relationships/slideLayout" Target="../slideLayouts/slideLayout60.xml"/><Relationship Id="rId7" Type="http://schemas.openxmlformats.org/officeDocument/2006/relationships/slideLayout" Target="../slideLayouts/slideLayout59.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3" Type="http://schemas.openxmlformats.org/officeDocument/2006/relationships/slideLayout" Target="../slideLayouts/slideLayout55.xml"/><Relationship Id="rId2" Type="http://schemas.openxmlformats.org/officeDocument/2006/relationships/slideLayout" Target="../slideLayouts/slideLayout54.xml"/><Relationship Id="rId16" Type="http://schemas.openxmlformats.org/officeDocument/2006/relationships/theme" Target="../theme/theme5.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65.xml"/><Relationship Id="rId12" Type="http://schemas.openxmlformats.org/officeDocument/2006/relationships/slideLayout" Target="../slideLayouts/slideLayout64.xml"/><Relationship Id="rId11" Type="http://schemas.openxmlformats.org/officeDocument/2006/relationships/slideLayout" Target="../slideLayouts/slideLayout63.xml"/><Relationship Id="rId10" Type="http://schemas.openxmlformats.org/officeDocument/2006/relationships/slideLayout" Target="../slideLayouts/slideLayout62.xml"/><Relationship Id="rId1"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4.xml"/><Relationship Id="rId8" Type="http://schemas.openxmlformats.org/officeDocument/2006/relationships/slideLayout" Target="../slideLayouts/slideLayout73.xml"/><Relationship Id="rId7" Type="http://schemas.openxmlformats.org/officeDocument/2006/relationships/slideLayout" Target="../slideLayouts/slideLayout72.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 Id="rId3" Type="http://schemas.openxmlformats.org/officeDocument/2006/relationships/slideLayout" Target="../slideLayouts/slideLayout68.xml"/><Relationship Id="rId2" Type="http://schemas.openxmlformats.org/officeDocument/2006/relationships/slideLayout" Target="../slideLayouts/slideLayout67.xml"/><Relationship Id="rId16" Type="http://schemas.openxmlformats.org/officeDocument/2006/relationships/theme" Target="../theme/theme6.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78.xml"/><Relationship Id="rId12" Type="http://schemas.openxmlformats.org/officeDocument/2006/relationships/slideLayout" Target="../slideLayouts/slideLayout77.xml"/><Relationship Id="rId11" Type="http://schemas.openxmlformats.org/officeDocument/2006/relationships/slideLayout" Target="../slideLayouts/slideLayout76.xml"/><Relationship Id="rId10" Type="http://schemas.openxmlformats.org/officeDocument/2006/relationships/slideLayout" Target="../slideLayouts/slideLayout75.xml"/><Relationship Id="rId1"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7.xml"/><Relationship Id="rId8" Type="http://schemas.openxmlformats.org/officeDocument/2006/relationships/slideLayout" Target="../slideLayouts/slideLayout86.xml"/><Relationship Id="rId7" Type="http://schemas.openxmlformats.org/officeDocument/2006/relationships/slideLayout" Target="../slideLayouts/slideLayout85.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 Id="rId3" Type="http://schemas.openxmlformats.org/officeDocument/2006/relationships/slideLayout" Target="../slideLayouts/slideLayout81.xml"/><Relationship Id="rId2" Type="http://schemas.openxmlformats.org/officeDocument/2006/relationships/slideLayout" Target="../slideLayouts/slideLayout80.xml"/><Relationship Id="rId16" Type="http://schemas.openxmlformats.org/officeDocument/2006/relationships/theme" Target="../theme/theme7.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91.xml"/><Relationship Id="rId12" Type="http://schemas.openxmlformats.org/officeDocument/2006/relationships/slideLayout" Target="../slideLayouts/slideLayout90.xml"/><Relationship Id="rId11" Type="http://schemas.openxmlformats.org/officeDocument/2006/relationships/slideLayout" Target="../slideLayouts/slideLayout89.xml"/><Relationship Id="rId10" Type="http://schemas.openxmlformats.org/officeDocument/2006/relationships/slideLayout" Target="../slideLayouts/slideLayout88.xml"/><Relationship Id="rId1"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100.xml"/><Relationship Id="rId8" Type="http://schemas.openxmlformats.org/officeDocument/2006/relationships/slideLayout" Target="../slideLayouts/slideLayout99.xml"/><Relationship Id="rId7" Type="http://schemas.openxmlformats.org/officeDocument/2006/relationships/slideLayout" Target="../slideLayouts/slideLayout98.xml"/><Relationship Id="rId6" Type="http://schemas.openxmlformats.org/officeDocument/2006/relationships/slideLayout" Target="../slideLayouts/slideLayout97.xml"/><Relationship Id="rId5" Type="http://schemas.openxmlformats.org/officeDocument/2006/relationships/slideLayout" Target="../slideLayouts/slideLayout96.xml"/><Relationship Id="rId4" Type="http://schemas.openxmlformats.org/officeDocument/2006/relationships/slideLayout" Target="../slideLayouts/slideLayout95.xml"/><Relationship Id="rId3" Type="http://schemas.openxmlformats.org/officeDocument/2006/relationships/slideLayout" Target="../slideLayouts/slideLayout94.xml"/><Relationship Id="rId2" Type="http://schemas.openxmlformats.org/officeDocument/2006/relationships/slideLayout" Target="../slideLayouts/slideLayout93.xml"/><Relationship Id="rId16" Type="http://schemas.openxmlformats.org/officeDocument/2006/relationships/theme" Target="../theme/theme8.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104.xml"/><Relationship Id="rId12" Type="http://schemas.openxmlformats.org/officeDocument/2006/relationships/slideLayout" Target="../slideLayouts/slideLayout103.xml"/><Relationship Id="rId11" Type="http://schemas.openxmlformats.org/officeDocument/2006/relationships/slideLayout" Target="../slideLayouts/slideLayout102.xml"/><Relationship Id="rId10" Type="http://schemas.openxmlformats.org/officeDocument/2006/relationships/slideLayout" Target="../slideLayouts/slideLayout101.xml"/><Relationship Id="rId1"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13.xml"/><Relationship Id="rId8" Type="http://schemas.openxmlformats.org/officeDocument/2006/relationships/slideLayout" Target="../slideLayouts/slideLayout112.xml"/><Relationship Id="rId7" Type="http://schemas.openxmlformats.org/officeDocument/2006/relationships/slideLayout" Target="../slideLayouts/slideLayout111.xml"/><Relationship Id="rId6" Type="http://schemas.openxmlformats.org/officeDocument/2006/relationships/slideLayout" Target="../slideLayouts/slideLayout110.xml"/><Relationship Id="rId5" Type="http://schemas.openxmlformats.org/officeDocument/2006/relationships/slideLayout" Target="../slideLayouts/slideLayout109.xml"/><Relationship Id="rId4" Type="http://schemas.openxmlformats.org/officeDocument/2006/relationships/slideLayout" Target="../slideLayouts/slideLayout108.xml"/><Relationship Id="rId3" Type="http://schemas.openxmlformats.org/officeDocument/2006/relationships/slideLayout" Target="../slideLayouts/slideLayout107.xml"/><Relationship Id="rId2" Type="http://schemas.openxmlformats.org/officeDocument/2006/relationships/slideLayout" Target="../slideLayouts/slideLayout106.xml"/><Relationship Id="rId16" Type="http://schemas.openxmlformats.org/officeDocument/2006/relationships/theme" Target="../theme/theme9.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117.xml"/><Relationship Id="rId12" Type="http://schemas.openxmlformats.org/officeDocument/2006/relationships/slideLayout" Target="../slideLayouts/slideLayout116.xml"/><Relationship Id="rId11" Type="http://schemas.openxmlformats.org/officeDocument/2006/relationships/slideLayout" Target="../slideLayouts/slideLayout115.xml"/><Relationship Id="rId10" Type="http://schemas.openxmlformats.org/officeDocument/2006/relationships/slideLayout" Target="../slideLayouts/slideLayout114.xml"/><Relationship Id="rId1"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 id="2147484067"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 id="2147484109"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2"/>
          <p:cNvGrpSpPr/>
          <p:nvPr/>
        </p:nvGrpSpPr>
        <p:grpSpPr>
          <a:xfrm>
            <a:off x="0" y="0"/>
            <a:ext cx="9144000" cy="6858000"/>
            <a:chOff x="0" y="0"/>
            <a:chExt cx="5760" cy="4320"/>
          </a:xfrm>
        </p:grpSpPr>
        <p:grpSp>
          <p:nvGrpSpPr>
            <p:cNvPr id="1027" name="Group 3"/>
            <p:cNvGrpSpPr/>
            <p:nvPr/>
          </p:nvGrpSpPr>
          <p:grpSpPr>
            <a:xfrm>
              <a:off x="0" y="0"/>
              <a:ext cx="5760" cy="4320"/>
              <a:chOff x="0" y="0"/>
              <a:chExt cx="5760" cy="4320"/>
            </a:xfrm>
          </p:grpSpPr>
          <p:grpSp>
            <p:nvGrpSpPr>
              <p:cNvPr id="1028" name="Group 4"/>
              <p:cNvGrpSpPr/>
              <p:nvPr/>
            </p:nvGrpSpPr>
            <p:grpSpPr>
              <a:xfrm>
                <a:off x="0" y="192"/>
                <a:ext cx="5760" cy="4032"/>
                <a:chOff x="0" y="192"/>
                <a:chExt cx="5760" cy="4032"/>
              </a:xfrm>
            </p:grpSpPr>
            <p:sp>
              <p:nvSpPr>
                <p:cNvPr id="1029" name="Line 5"/>
                <p:cNvSpPr/>
                <p:nvPr/>
              </p:nvSpPr>
              <p:spPr>
                <a:xfrm>
                  <a:off x="0" y="19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0" name="Line 6"/>
                <p:cNvSpPr/>
                <p:nvPr/>
              </p:nvSpPr>
              <p:spPr>
                <a:xfrm>
                  <a:off x="0" y="38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1" name="Line 7"/>
                <p:cNvSpPr/>
                <p:nvPr/>
              </p:nvSpPr>
              <p:spPr>
                <a:xfrm>
                  <a:off x="0" y="57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2" name="Line 8"/>
                <p:cNvSpPr/>
                <p:nvPr/>
              </p:nvSpPr>
              <p:spPr>
                <a:xfrm>
                  <a:off x="0" y="76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3" name="Line 9"/>
                <p:cNvSpPr/>
                <p:nvPr/>
              </p:nvSpPr>
              <p:spPr>
                <a:xfrm>
                  <a:off x="0" y="96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4" name="Line 10"/>
                <p:cNvSpPr/>
                <p:nvPr/>
              </p:nvSpPr>
              <p:spPr>
                <a:xfrm>
                  <a:off x="0" y="115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5" name="Line 11"/>
                <p:cNvSpPr/>
                <p:nvPr/>
              </p:nvSpPr>
              <p:spPr>
                <a:xfrm>
                  <a:off x="0" y="134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6" name="Line 12"/>
                <p:cNvSpPr/>
                <p:nvPr/>
              </p:nvSpPr>
              <p:spPr>
                <a:xfrm>
                  <a:off x="0" y="153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7" name="Line 13"/>
                <p:cNvSpPr/>
                <p:nvPr/>
              </p:nvSpPr>
              <p:spPr>
                <a:xfrm>
                  <a:off x="0" y="172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8" name="Line 14"/>
                <p:cNvSpPr/>
                <p:nvPr/>
              </p:nvSpPr>
              <p:spPr>
                <a:xfrm>
                  <a:off x="0" y="192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39" name="Line 15"/>
                <p:cNvSpPr/>
                <p:nvPr/>
              </p:nvSpPr>
              <p:spPr>
                <a:xfrm>
                  <a:off x="0" y="211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0" name="Line 16"/>
                <p:cNvSpPr/>
                <p:nvPr/>
              </p:nvSpPr>
              <p:spPr>
                <a:xfrm>
                  <a:off x="0" y="230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1" name="Line 17"/>
                <p:cNvSpPr/>
                <p:nvPr/>
              </p:nvSpPr>
              <p:spPr>
                <a:xfrm>
                  <a:off x="0" y="249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2" name="Line 18"/>
                <p:cNvSpPr/>
                <p:nvPr/>
              </p:nvSpPr>
              <p:spPr>
                <a:xfrm>
                  <a:off x="0" y="268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3" name="Line 19"/>
                <p:cNvSpPr/>
                <p:nvPr/>
              </p:nvSpPr>
              <p:spPr>
                <a:xfrm>
                  <a:off x="0" y="288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4" name="Line 20"/>
                <p:cNvSpPr/>
                <p:nvPr/>
              </p:nvSpPr>
              <p:spPr>
                <a:xfrm>
                  <a:off x="0" y="307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5" name="Line 21"/>
                <p:cNvSpPr/>
                <p:nvPr/>
              </p:nvSpPr>
              <p:spPr>
                <a:xfrm>
                  <a:off x="0" y="326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6" name="Line 22"/>
                <p:cNvSpPr/>
                <p:nvPr/>
              </p:nvSpPr>
              <p:spPr>
                <a:xfrm>
                  <a:off x="0" y="3456"/>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7" name="Line 23"/>
                <p:cNvSpPr/>
                <p:nvPr/>
              </p:nvSpPr>
              <p:spPr>
                <a:xfrm>
                  <a:off x="0" y="3648"/>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8" name="Line 24"/>
                <p:cNvSpPr/>
                <p:nvPr/>
              </p:nvSpPr>
              <p:spPr>
                <a:xfrm>
                  <a:off x="0" y="3840"/>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49" name="Line 25"/>
                <p:cNvSpPr/>
                <p:nvPr/>
              </p:nvSpPr>
              <p:spPr>
                <a:xfrm>
                  <a:off x="0" y="4032"/>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0" name="Line 26"/>
                <p:cNvSpPr/>
                <p:nvPr/>
              </p:nvSpPr>
              <p:spPr>
                <a:xfrm>
                  <a:off x="0" y="4224"/>
                  <a:ext cx="5760" cy="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nvGrpSpPr>
              <p:cNvPr id="1051" name="Group 27"/>
              <p:cNvGrpSpPr/>
              <p:nvPr/>
            </p:nvGrpSpPr>
            <p:grpSpPr>
              <a:xfrm>
                <a:off x="192" y="0"/>
                <a:ext cx="5376" cy="4320"/>
                <a:chOff x="192" y="0"/>
                <a:chExt cx="5376" cy="4320"/>
              </a:xfrm>
            </p:grpSpPr>
            <p:sp>
              <p:nvSpPr>
                <p:cNvPr id="1052" name="Line 28"/>
                <p:cNvSpPr/>
                <p:nvPr/>
              </p:nvSpPr>
              <p:spPr>
                <a:xfrm>
                  <a:off x="1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3" name="Line 29"/>
                <p:cNvSpPr/>
                <p:nvPr/>
              </p:nvSpPr>
              <p:spPr>
                <a:xfrm>
                  <a:off x="3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4" name="Line 30"/>
                <p:cNvSpPr/>
                <p:nvPr/>
              </p:nvSpPr>
              <p:spPr>
                <a:xfrm>
                  <a:off x="5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5" name="Line 31"/>
                <p:cNvSpPr/>
                <p:nvPr/>
              </p:nvSpPr>
              <p:spPr>
                <a:xfrm>
                  <a:off x="7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6" name="Line 32"/>
                <p:cNvSpPr/>
                <p:nvPr/>
              </p:nvSpPr>
              <p:spPr>
                <a:xfrm>
                  <a:off x="96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7" name="Line 33"/>
                <p:cNvSpPr/>
                <p:nvPr/>
              </p:nvSpPr>
              <p:spPr>
                <a:xfrm>
                  <a:off x="115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8" name="Line 34"/>
                <p:cNvSpPr/>
                <p:nvPr/>
              </p:nvSpPr>
              <p:spPr>
                <a:xfrm>
                  <a:off x="134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59" name="Line 35"/>
                <p:cNvSpPr/>
                <p:nvPr/>
              </p:nvSpPr>
              <p:spPr>
                <a:xfrm>
                  <a:off x="153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0" name="Line 36"/>
                <p:cNvSpPr/>
                <p:nvPr/>
              </p:nvSpPr>
              <p:spPr>
                <a:xfrm>
                  <a:off x="172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1" name="Line 37"/>
                <p:cNvSpPr/>
                <p:nvPr/>
              </p:nvSpPr>
              <p:spPr>
                <a:xfrm>
                  <a:off x="192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2" name="Line 38"/>
                <p:cNvSpPr/>
                <p:nvPr/>
              </p:nvSpPr>
              <p:spPr>
                <a:xfrm>
                  <a:off x="211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3" name="Line 39"/>
                <p:cNvSpPr/>
                <p:nvPr/>
              </p:nvSpPr>
              <p:spPr>
                <a:xfrm>
                  <a:off x="230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4" name="Line 40"/>
                <p:cNvSpPr/>
                <p:nvPr/>
              </p:nvSpPr>
              <p:spPr>
                <a:xfrm>
                  <a:off x="249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5" name="Line 41"/>
                <p:cNvSpPr/>
                <p:nvPr/>
              </p:nvSpPr>
              <p:spPr>
                <a:xfrm>
                  <a:off x="268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6" name="Line 42"/>
                <p:cNvSpPr/>
                <p:nvPr/>
              </p:nvSpPr>
              <p:spPr>
                <a:xfrm>
                  <a:off x="288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7" name="Line 43"/>
                <p:cNvSpPr/>
                <p:nvPr/>
              </p:nvSpPr>
              <p:spPr>
                <a:xfrm>
                  <a:off x="307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8" name="Line 44"/>
                <p:cNvSpPr/>
                <p:nvPr/>
              </p:nvSpPr>
              <p:spPr>
                <a:xfrm>
                  <a:off x="326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69" name="Line 45"/>
                <p:cNvSpPr/>
                <p:nvPr/>
              </p:nvSpPr>
              <p:spPr>
                <a:xfrm>
                  <a:off x="345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0" name="Line 46"/>
                <p:cNvSpPr/>
                <p:nvPr/>
              </p:nvSpPr>
              <p:spPr>
                <a:xfrm>
                  <a:off x="364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1" name="Line 47"/>
                <p:cNvSpPr/>
                <p:nvPr/>
              </p:nvSpPr>
              <p:spPr>
                <a:xfrm>
                  <a:off x="384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2" name="Line 48"/>
                <p:cNvSpPr/>
                <p:nvPr/>
              </p:nvSpPr>
              <p:spPr>
                <a:xfrm>
                  <a:off x="403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3" name="Line 49"/>
                <p:cNvSpPr/>
                <p:nvPr/>
              </p:nvSpPr>
              <p:spPr>
                <a:xfrm>
                  <a:off x="422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4" name="Line 50"/>
                <p:cNvSpPr/>
                <p:nvPr/>
              </p:nvSpPr>
              <p:spPr>
                <a:xfrm>
                  <a:off x="441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5" name="Line 51"/>
                <p:cNvSpPr/>
                <p:nvPr/>
              </p:nvSpPr>
              <p:spPr>
                <a:xfrm>
                  <a:off x="460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6" name="Line 52"/>
                <p:cNvSpPr/>
                <p:nvPr/>
              </p:nvSpPr>
              <p:spPr>
                <a:xfrm>
                  <a:off x="4800"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7" name="Line 53"/>
                <p:cNvSpPr/>
                <p:nvPr/>
              </p:nvSpPr>
              <p:spPr>
                <a:xfrm>
                  <a:off x="4992"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8" name="Line 54"/>
                <p:cNvSpPr/>
                <p:nvPr/>
              </p:nvSpPr>
              <p:spPr>
                <a:xfrm>
                  <a:off x="5184"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79" name="Line 55"/>
                <p:cNvSpPr/>
                <p:nvPr/>
              </p:nvSpPr>
              <p:spPr>
                <a:xfrm>
                  <a:off x="5376"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sp>
              <p:nvSpPr>
                <p:cNvPr id="1080" name="Line 56"/>
                <p:cNvSpPr/>
                <p:nvPr/>
              </p:nvSpPr>
              <p:spPr>
                <a:xfrm>
                  <a:off x="5568" y="0"/>
                  <a:ext cx="0" cy="4320"/>
                </a:xfrm>
                <a:prstGeom prst="line">
                  <a:avLst/>
                </a:prstGeom>
                <a:ln w="9525" cap="flat" cmpd="sng">
                  <a:pattFill prst="pct30">
                    <a:fgClr>
                      <a:schemeClr val="folHlink"/>
                    </a:fgClr>
                    <a:bgClr>
                      <a:schemeClr val="bg1"/>
                    </a:bgClr>
                  </a:pattFill>
                  <a:prstDash val="solid"/>
                  <a:round/>
                  <a:headEnd type="none" w="med" len="med"/>
                  <a:tailEnd type="none" w="med" len="med"/>
                </a:ln>
              </p:spPr>
            </p:sp>
          </p:grpSp>
        </p:grpSp>
        <p:sp>
          <p:nvSpPr>
            <p:cNvPr id="2"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3" name="Line 58"/>
            <p:cNvSpPr>
              <a:spLocks noChangeShapeType="1"/>
            </p:cNvSpPr>
            <p:nvPr/>
          </p:nvSpPr>
          <p:spPr bwMode="ltGray">
            <a:xfrm>
              <a:off x="5568" y="0"/>
              <a:ext cx="0" cy="1488"/>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nvGrpSpPr>
            <p:cNvPr id="1083" name="Group 59"/>
            <p:cNvGrpSpPr/>
            <p:nvPr/>
          </p:nvGrpSpPr>
          <p:grpSpPr>
            <a:xfrm>
              <a:off x="261" y="892"/>
              <a:ext cx="1124" cy="1464"/>
              <a:chOff x="96" y="916"/>
              <a:chExt cx="2208" cy="2876"/>
            </a:xfrm>
          </p:grpSpPr>
          <p:sp>
            <p:nvSpPr>
              <p:cNvPr id="4" name="Line 60"/>
              <p:cNvSpPr>
                <a:spLocks noChangeShapeType="1"/>
              </p:cNvSpPr>
              <p:nvPr/>
            </p:nvSpPr>
            <p:spPr bwMode="ltGray">
              <a:xfrm flipH="1">
                <a:off x="96" y="1038"/>
                <a:ext cx="2208" cy="0"/>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5" name="Line 61"/>
              <p:cNvSpPr>
                <a:spLocks noChangeShapeType="1"/>
              </p:cNvSpPr>
              <p:nvPr/>
            </p:nvSpPr>
            <p:spPr bwMode="ltGray">
              <a:xfrm>
                <a:off x="336" y="920"/>
                <a:ext cx="0" cy="2872"/>
              </a:xfrm>
              <a:prstGeom prst="line">
                <a:avLst/>
              </a:pr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6" name="Arc 62"/>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grpSp>
      </p:grpSp>
      <p:sp>
        <p:nvSpPr>
          <p:cNvPr id="1087" name="Rectangle 63"/>
          <p:cNvSpPr>
            <a:spLocks noGrp="1"/>
          </p:cNvSpPr>
          <p:nvPr>
            <p:ph type="title"/>
          </p:nvPr>
        </p:nvSpPr>
        <p:spPr>
          <a:xfrm>
            <a:off x="609600" y="304800"/>
            <a:ext cx="7772400"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88" name="Rectangle 64" descr="Rectangle: Click to edit Master text styles&#13;&#10;Second level&#13;&#10;Third level&#13;&#10;Fourth level&#13;&#10;Fifth level"/>
          <p:cNvSpPr>
            <a:spLocks noGrp="1"/>
          </p:cNvSpPr>
          <p:nvPr>
            <p:ph type="body"/>
          </p:nvPr>
        </p:nvSpPr>
        <p:spPr>
          <a:xfrm>
            <a:off x="838200" y="19050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137" name="Rectangle 6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b" anchorCtr="0" compatLnSpc="1"/>
          <a:lstStyle>
            <a:lvl1pPr>
              <a:lnSpc>
                <a:spcPct val="100000"/>
              </a:lnSpc>
              <a:spcBef>
                <a:spcPct val="0"/>
              </a:spcBef>
              <a:buClrTx/>
              <a:buSzTx/>
              <a:buFontTx/>
              <a:buNone/>
              <a:defRPr kumimoji="0" sz="1400" b="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3138" name="Rectangle 6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lnSpc>
                <a:spcPct val="100000"/>
              </a:lnSpc>
              <a:spcBef>
                <a:spcPct val="0"/>
              </a:spcBef>
              <a:buClrTx/>
              <a:buSzTx/>
              <a:buFontTx/>
              <a:buNone/>
              <a:defRPr sz="1600">
                <a:latin typeface="仿宋_GB2312" pitchFamily="49" charset="-122"/>
                <a:ea typeface="仿宋_GB2312" pitchFamily="49"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rPr>
              <a:t>第三章  流体运动学</a:t>
            </a:r>
            <a:endParaRPr kumimoji="1" lang="zh-CN" altLang="en-US" sz="1600" b="1" i="0" u="none" strike="noStrike" kern="1200" cap="none" spc="0" normalizeH="0" baseline="0" noProof="0">
              <a:ln>
                <a:noFill/>
              </a:ln>
              <a:solidFill>
                <a:schemeClr val="tx1"/>
              </a:solidFill>
              <a:effectLst/>
              <a:uLnTx/>
              <a:uFillTx/>
              <a:latin typeface="仿宋_GB2312" pitchFamily="49" charset="-122"/>
              <a:ea typeface="仿宋_GB2312" pitchFamily="49" charset="-122"/>
              <a:cs typeface="+mn-cs"/>
            </a:endParaRPr>
          </a:p>
        </p:txBody>
      </p:sp>
      <p:sp>
        <p:nvSpPr>
          <p:cNvPr id="3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b" anchorCtr="0" compatLnSpc="1"/>
          <a:lstStyle>
            <a:lvl1pPr algn="r">
              <a:buFontTx/>
              <a:defRPr sz="1400" b="0">
                <a:latin typeface="Tahoma" panose="020B0604030504040204" pitchFamily="34" charset="0"/>
                <a:ea typeface="宋体" panose="02010600030101010101" pitchFamily="2" charset="-122"/>
              </a:defRPr>
            </a:lvl1pPr>
          </a:lstStyle>
          <a:p>
            <a:pPr lvl="0" eaLnBrk="1" fontAlgn="base" hangingPunct="1">
              <a:lnSpc>
                <a:spcPct val="100000"/>
              </a:lnSpc>
              <a:spcBef>
                <a:spcPct val="0"/>
              </a:spcBef>
              <a:buClrTx/>
              <a:buSzTx/>
              <a:buNone/>
            </a:pPr>
            <a:fld id="{9A0DB2DC-4C9A-4742-B13C-FB6460FD3503}" type="slidenum">
              <a:rPr lang="en-US" altLang="zh-CN" strike="noStrike" noProof="1" dirty="0">
                <a:latin typeface="Tahoma" panose="020B0604030504040204" pitchFamily="34" charset="0"/>
                <a:ea typeface="宋体" panose="02010600030101010101" pitchFamily="2" charset="-122"/>
                <a:cs typeface="+mn-cs"/>
              </a:rPr>
            </a:fld>
            <a:endParaRPr lang="en-US" altLang="zh-CN" strike="noStrike" noProof="1" dirty="0"/>
          </a:p>
        </p:txBody>
      </p:sp>
      <p:sp>
        <p:nvSpPr>
          <p:cNvPr id="7" name="AutoShape 68">
            <a:hlinkClick r:id="" action="ppaction://hlinkshowjump?jump=firstslide" highlightClick="1"/>
          </p:cNvPr>
          <p:cNvSpPr>
            <a:spLocks noChangeArrowheads="1"/>
          </p:cNvSpPr>
          <p:nvPr/>
        </p:nvSpPr>
        <p:spPr bwMode="auto">
          <a:xfrm>
            <a:off x="7315200" y="6248400"/>
            <a:ext cx="381000" cy="228600"/>
          </a:xfrm>
          <a:prstGeom prst="actionButtonBeginning">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8" name="AutoShape 69">
            <a:hlinkClick r:id="" action="ppaction://hlinkshowjump?jump=nextslide" highlightClick="1"/>
          </p:cNvPr>
          <p:cNvSpPr>
            <a:spLocks noChangeArrowheads="1"/>
          </p:cNvSpPr>
          <p:nvPr/>
        </p:nvSpPr>
        <p:spPr bwMode="auto">
          <a:xfrm>
            <a:off x="7696200" y="6248400"/>
            <a:ext cx="381000" cy="228600"/>
          </a:xfrm>
          <a:prstGeom prst="actionButtonForwardNex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9" name="AutoShape 70">
            <a:hlinkClick r:id="" action="ppaction://hlinkshowjump?jump=previousslide" highlightClick="1"/>
          </p:cNvPr>
          <p:cNvSpPr>
            <a:spLocks noChangeArrowheads="1"/>
          </p:cNvSpPr>
          <p:nvPr/>
        </p:nvSpPr>
        <p:spPr bwMode="auto">
          <a:xfrm>
            <a:off x="8077200" y="6248400"/>
            <a:ext cx="381000" cy="228600"/>
          </a:xfrm>
          <a:prstGeom prst="actionButtonBackPrevious">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sp>
        <p:nvSpPr>
          <p:cNvPr id="10" name="AutoShape 71">
            <a:hlinkClick r:id="" action="ppaction://hlinkshowjump?jump=lastslide" highlightClick="1"/>
          </p:cNvPr>
          <p:cNvSpPr>
            <a:spLocks noChangeArrowheads="1"/>
          </p:cNvSpPr>
          <p:nvPr/>
        </p:nvSpPr>
        <p:spPr bwMode="auto">
          <a:xfrm>
            <a:off x="8458200" y="6248400"/>
            <a:ext cx="381000" cy="228600"/>
          </a:xfrm>
          <a:prstGeom prst="actionButtonEnd">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a:pPr>
            <a:endParaRPr kumimoji="1" lang="zh-CN" altLang="en-US" sz="2400"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1096" name="Picture 74"/>
          <p:cNvPicPr>
            <a:picLocks noChangeAspect="1"/>
          </p:cNvPicPr>
          <p:nvPr userDrawn="1"/>
        </p:nvPicPr>
        <p:blipFill>
          <a:blip r:embed="rId14"/>
          <a:stretch>
            <a:fillRect/>
          </a:stretch>
        </p:blipFill>
        <p:spPr>
          <a:xfrm>
            <a:off x="0" y="0"/>
            <a:ext cx="3033713" cy="931863"/>
          </a:xfrm>
          <a:prstGeom prst="rect">
            <a:avLst/>
          </a:prstGeom>
          <a:noFill/>
          <a:ln w="19050">
            <a:noFill/>
          </a:ln>
        </p:spPr>
      </p:pic>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hf sldNum="0"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anose="05000000000000000000" pitchFamily="2" charset="2"/>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w"/>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0000"/>
        <a:buFont typeface="Wingdings" panose="05000000000000000000"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93.xml"/><Relationship Id="rId5" Type="http://schemas.openxmlformats.org/officeDocument/2006/relationships/image" Target="../media/image15.png"/><Relationship Id="rId4" Type="http://schemas.openxmlformats.org/officeDocument/2006/relationships/tags" Target="../tags/tag12.xml"/><Relationship Id="rId3" Type="http://schemas.openxmlformats.org/officeDocument/2006/relationships/image" Target="../media/image14.png"/><Relationship Id="rId2" Type="http://schemas.openxmlformats.org/officeDocument/2006/relationships/tags" Target="../tags/tag11.xml"/><Relationship Id="rId1" Type="http://schemas.openxmlformats.org/officeDocument/2006/relationships/hyperlink" Target="&#35270;&#39057;&#29255;&#27573;/&#25551;&#36848;&#28082;&#20307;&#36816;&#21160;&#30340;&#20004;&#31181;&#26041;&#27861;.rm" TargetMode="Externa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06.xml"/><Relationship Id="rId3" Type="http://schemas.openxmlformats.org/officeDocument/2006/relationships/image" Target="../media/image16.jpeg"/><Relationship Id="rId2" Type="http://schemas.openxmlformats.org/officeDocument/2006/relationships/tags" Target="../tags/tag13.xml"/><Relationship Id="rId1" Type="http://schemas.openxmlformats.org/officeDocument/2006/relationships/hyperlink" Target="&#35270;&#39057;&#29255;&#27573;/&#25551;&#36848;&#28082;&#20307;&#36816;&#21160;&#30340;&#20004;&#31181;&#26041;&#27861;.rm" TargetMode="Externa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19.xml"/><Relationship Id="rId2" Type="http://schemas.openxmlformats.org/officeDocument/2006/relationships/image" Target="../media/image17.jpeg"/><Relationship Id="rId1" Type="http://schemas.openxmlformats.org/officeDocument/2006/relationships/hyperlink" Target="&#35270;&#39057;&#29255;&#27573;/&#25551;&#36848;&#28082;&#20307;&#36816;&#21160;&#30340;&#20004;&#31181;&#26041;&#27861;.rm" TargetMode="Externa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32.xml"/><Relationship Id="rId3" Type="http://schemas.openxmlformats.org/officeDocument/2006/relationships/image" Target="../media/image18.png"/><Relationship Id="rId2" Type="http://schemas.openxmlformats.org/officeDocument/2006/relationships/tags" Target="../tags/tag14.xml"/><Relationship Id="rId1" Type="http://schemas.openxmlformats.org/officeDocument/2006/relationships/hyperlink" Target="&#35270;&#39057;&#29255;&#27573;/&#25551;&#36848;&#28082;&#20307;&#36816;&#21160;&#30340;&#20004;&#31181;&#26041;&#27861;.rm" TargetMode="Externa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45.xml"/><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hyperlink" Target="&#35270;&#39057;&#29255;&#27573;/&#25551;&#36848;&#28082;&#20307;&#36816;&#21160;&#30340;&#20004;&#31181;&#26041;&#27861;.rm" TargetMode="Externa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58.xml"/><Relationship Id="rId4" Type="http://schemas.openxmlformats.org/officeDocument/2006/relationships/image" Target="../media/image21.png"/><Relationship Id="rId3" Type="http://schemas.openxmlformats.org/officeDocument/2006/relationships/tags" Target="../tags/tag15.xml"/><Relationship Id="rId2" Type="http://schemas.openxmlformats.org/officeDocument/2006/relationships/hyperlink" Target="http://www.bzxx.org.cn/whp/detail-40e0d88272672.html" TargetMode="External"/><Relationship Id="rId1" Type="http://schemas.openxmlformats.org/officeDocument/2006/relationships/hyperlink" Target="&#35270;&#39057;&#29255;&#27573;/&#25551;&#36848;&#28082;&#20307;&#36816;&#21160;&#30340;&#20004;&#31181;&#26041;&#27861;.rm" TargetMode="Externa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71.xml"/><Relationship Id="rId3" Type="http://schemas.openxmlformats.org/officeDocument/2006/relationships/image" Target="../media/image22.jpeg"/><Relationship Id="rId2" Type="http://schemas.openxmlformats.org/officeDocument/2006/relationships/tags" Target="../tags/tag16.xml"/><Relationship Id="rId1" Type="http://schemas.openxmlformats.org/officeDocument/2006/relationships/hyperlink" Target="&#35270;&#39057;&#29255;&#27573;/&#25551;&#36848;&#28082;&#20307;&#36816;&#21160;&#30340;&#20004;&#31181;&#26041;&#27861;.rm" TargetMode="External"/></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184.xml"/><Relationship Id="rId7" Type="http://schemas.openxmlformats.org/officeDocument/2006/relationships/image" Target="../media/image25.png"/><Relationship Id="rId6" Type="http://schemas.openxmlformats.org/officeDocument/2006/relationships/tags" Target="../tags/tag19.xml"/><Relationship Id="rId5" Type="http://schemas.openxmlformats.org/officeDocument/2006/relationships/image" Target="../media/image24.png"/><Relationship Id="rId4" Type="http://schemas.openxmlformats.org/officeDocument/2006/relationships/tags" Target="../tags/tag18.xml"/><Relationship Id="rId3" Type="http://schemas.openxmlformats.org/officeDocument/2006/relationships/image" Target="../media/image23.png"/><Relationship Id="rId2" Type="http://schemas.openxmlformats.org/officeDocument/2006/relationships/tags" Target="../tags/tag17.xml"/><Relationship Id="rId1" Type="http://schemas.openxmlformats.org/officeDocument/2006/relationships/hyperlink" Target="&#35270;&#39057;&#29255;&#27573;/&#25551;&#36848;&#28082;&#20307;&#36816;&#21160;&#30340;&#20004;&#31181;&#26041;&#27861;.rm" TargetMode="Externa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97.xml"/><Relationship Id="rId3" Type="http://schemas.openxmlformats.org/officeDocument/2006/relationships/image" Target="../media/image26.png"/><Relationship Id="rId2" Type="http://schemas.openxmlformats.org/officeDocument/2006/relationships/tags" Target="../tags/tag20.xml"/><Relationship Id="rId1" Type="http://schemas.openxmlformats.org/officeDocument/2006/relationships/hyperlink" Target="&#35270;&#39057;&#29255;&#27573;/&#25551;&#36848;&#28082;&#20307;&#36816;&#21160;&#30340;&#20004;&#31181;&#26041;&#27861;.rm" TargetMode="Externa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36.xml"/><Relationship Id="rId2" Type="http://schemas.openxmlformats.org/officeDocument/2006/relationships/image" Target="../media/image27.png"/><Relationship Id="rId1" Type="http://schemas.openxmlformats.org/officeDocument/2006/relationships/hyperlink" Target="&#35270;&#39057;&#29255;&#27573;/&#25551;&#36848;&#28082;&#20307;&#36816;&#21160;&#30340;&#20004;&#31181;&#26041;&#27861;.r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49.xml"/><Relationship Id="rId3" Type="http://schemas.openxmlformats.org/officeDocument/2006/relationships/image" Target="../media/image28.png"/><Relationship Id="rId2" Type="http://schemas.openxmlformats.org/officeDocument/2006/relationships/tags" Target="../tags/tag21.xml"/><Relationship Id="rId1" Type="http://schemas.openxmlformats.org/officeDocument/2006/relationships/hyperlink" Target="&#35270;&#39057;&#29255;&#27573;/&#25551;&#36848;&#28082;&#20307;&#36816;&#21160;&#30340;&#20004;&#31181;&#26041;&#27861;.rm"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0.xml"/></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223.xml"/><Relationship Id="rId5" Type="http://schemas.openxmlformats.org/officeDocument/2006/relationships/image" Target="../media/image29.png"/><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hyperlink" Target="&#36131;&#20219;&#36861;&#31350;29&#26465;&#23459;&#20256;&#28459;&#30011;.pdf" TargetMode="External"/><Relationship Id="rId1" Type="http://schemas.openxmlformats.org/officeDocument/2006/relationships/hyperlink" Target="&#35270;&#39057;&#29255;&#27573;/&#25551;&#36848;&#28082;&#20307;&#36816;&#21160;&#30340;&#20004;&#31181;&#26041;&#27861;.rm" TargetMode="External"/></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327.xml"/><Relationship Id="rId3" Type="http://schemas.openxmlformats.org/officeDocument/2006/relationships/image" Target="../media/image30.png"/><Relationship Id="rId2" Type="http://schemas.openxmlformats.org/officeDocument/2006/relationships/tags" Target="../tags/tag24.xml"/><Relationship Id="rId1" Type="http://schemas.openxmlformats.org/officeDocument/2006/relationships/hyperlink" Target="&#35270;&#39057;&#29255;&#27573;/&#25551;&#36848;&#28082;&#20307;&#36816;&#21160;&#30340;&#20004;&#31181;&#26041;&#27861;.rm" TargetMode="External"/></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275.xml"/><Relationship Id="rId5" Type="http://schemas.openxmlformats.org/officeDocument/2006/relationships/image" Target="../media/image32.png"/><Relationship Id="rId4" Type="http://schemas.openxmlformats.org/officeDocument/2006/relationships/tags" Target="../tags/tag26.xml"/><Relationship Id="rId3" Type="http://schemas.openxmlformats.org/officeDocument/2006/relationships/image" Target="../media/image31.png"/><Relationship Id="rId2" Type="http://schemas.openxmlformats.org/officeDocument/2006/relationships/tags" Target="../tags/tag25.xml"/><Relationship Id="rId1" Type="http://schemas.openxmlformats.org/officeDocument/2006/relationships/hyperlink" Target="&#35270;&#39057;&#29255;&#27573;/&#25551;&#36848;&#28082;&#20307;&#36816;&#21160;&#30340;&#20004;&#31181;&#26041;&#27861;.rm"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40.xml"/><Relationship Id="rId1" Type="http://schemas.openxmlformats.org/officeDocument/2006/relationships/hyperlink" Target="&#35270;&#39057;&#29255;&#27573;/&#25551;&#36848;&#28082;&#20307;&#36816;&#21160;&#30340;&#20004;&#31181;&#26041;&#27861;.rm" TargetMode="External"/></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262.xml"/><Relationship Id="rId5" Type="http://schemas.openxmlformats.org/officeDocument/2006/relationships/image" Target="../media/image34.png"/><Relationship Id="rId4" Type="http://schemas.openxmlformats.org/officeDocument/2006/relationships/tags" Target="../tags/tag28.xml"/><Relationship Id="rId3" Type="http://schemas.openxmlformats.org/officeDocument/2006/relationships/image" Target="../media/image33.png"/><Relationship Id="rId2" Type="http://schemas.openxmlformats.org/officeDocument/2006/relationships/tags" Target="../tags/tag27.xml"/><Relationship Id="rId1" Type="http://schemas.openxmlformats.org/officeDocument/2006/relationships/hyperlink" Target="&#35270;&#39057;&#29255;&#27573;/&#25551;&#36848;&#28082;&#20307;&#36816;&#21160;&#30340;&#20004;&#31181;&#26041;&#27861;.rm"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05.xml"/><Relationship Id="rId1" Type="http://schemas.openxmlformats.org/officeDocument/2006/relationships/hyperlink" Target="&#35270;&#39057;&#29255;&#27573;/&#25551;&#36848;&#28082;&#20307;&#36816;&#21160;&#30340;&#20004;&#31181;&#26041;&#27861;.rm"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18.xml"/><Relationship Id="rId1" Type="http://schemas.openxmlformats.org/officeDocument/2006/relationships/hyperlink" Target="&#35270;&#39057;&#29255;&#27573;/&#25551;&#36848;&#28082;&#20307;&#36816;&#21160;&#30340;&#20004;&#31181;&#26041;&#27861;.rm" TargetMode="Externa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353.xml"/><Relationship Id="rId2" Type="http://schemas.openxmlformats.org/officeDocument/2006/relationships/hyperlink" Target="&#35270;&#39057;&#29255;&#27573;/&#25551;&#36848;&#28082;&#20307;&#36816;&#21160;&#30340;&#20004;&#31181;&#26041;&#27861;.rm" TargetMode="External"/><Relationship Id="rId1" Type="http://schemas.openxmlformats.org/officeDocument/2006/relationships/image" Target="../media/image35.jpe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tags" Target="../tags/tag2.xml"/><Relationship Id="rId3" Type="http://schemas.openxmlformats.org/officeDocument/2006/relationships/image" Target="../media/image3.jpeg"/><Relationship Id="rId2" Type="http://schemas.openxmlformats.org/officeDocument/2006/relationships/tags" Target="../tags/tag1.xml"/><Relationship Id="rId1" Type="http://schemas.openxmlformats.org/officeDocument/2006/relationships/hyperlink" Target="&#35270;&#39057;&#29255;&#27573;/&#25551;&#36848;&#28082;&#20307;&#36816;&#21160;&#30340;&#20004;&#31181;&#26041;&#27861;.rm"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79.xml"/><Relationship Id="rId1" Type="http://schemas.openxmlformats.org/officeDocument/2006/relationships/hyperlink" Target="&#35270;&#39057;&#29255;&#27573;/&#25551;&#36848;&#28082;&#20307;&#36816;&#21160;&#30340;&#20004;&#31181;&#26041;&#27861;.rm" TargetMode="External"/></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392.xml"/><Relationship Id="rId4" Type="http://schemas.openxmlformats.org/officeDocument/2006/relationships/image" Target="../media/image38.jpeg"/><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hyperlink" Target="&#35270;&#39057;&#29255;&#27573;/&#25551;&#36848;&#28082;&#20307;&#36816;&#21160;&#30340;&#20004;&#31181;&#26041;&#27861;.rm"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66.xml"/><Relationship Id="rId1" Type="http://schemas.openxmlformats.org/officeDocument/2006/relationships/hyperlink" Target="&#35270;&#39057;&#29255;&#27573;/&#25551;&#36848;&#28082;&#20307;&#36816;&#21160;&#30340;&#20004;&#31181;&#26041;&#27861;.rm" TargetMode="External"/></Relationships>
</file>

<file path=ppt/slides/_rels/slide33.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288.xml"/><Relationship Id="rId5" Type="http://schemas.openxmlformats.org/officeDocument/2006/relationships/image" Target="../media/image40.jpeg"/><Relationship Id="rId4" Type="http://schemas.openxmlformats.org/officeDocument/2006/relationships/tags" Target="../tags/tag30.xml"/><Relationship Id="rId3" Type="http://schemas.openxmlformats.org/officeDocument/2006/relationships/image" Target="../media/image39.jpeg"/><Relationship Id="rId2" Type="http://schemas.openxmlformats.org/officeDocument/2006/relationships/tags" Target="../tags/tag29.xml"/><Relationship Id="rId1" Type="http://schemas.openxmlformats.org/officeDocument/2006/relationships/hyperlink" Target="&#35270;&#39057;&#29255;&#27573;/&#25551;&#36848;&#28082;&#20307;&#36816;&#21160;&#30340;&#20004;&#31181;&#26041;&#27861;.rm" TargetMode="External"/></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314.xml"/><Relationship Id="rId3" Type="http://schemas.openxmlformats.org/officeDocument/2006/relationships/image" Target="../media/image41.png"/><Relationship Id="rId2" Type="http://schemas.openxmlformats.org/officeDocument/2006/relationships/tags" Target="../tags/tag31.xml"/><Relationship Id="rId1" Type="http://schemas.openxmlformats.org/officeDocument/2006/relationships/hyperlink" Target="&#35270;&#39057;&#29255;&#27573;/&#25551;&#36848;&#28082;&#20307;&#36816;&#21160;&#30340;&#20004;&#31181;&#26041;&#27861;.rm" TargetMode="External"/></Relationships>
</file>

<file path=ppt/slides/_rels/slide35.xml.rels><?xml version="1.0" encoding="UTF-8" standalone="yes"?>
<Relationships xmlns="http://schemas.openxmlformats.org/package/2006/relationships"><Relationship Id="rId9" Type="http://schemas.openxmlformats.org/officeDocument/2006/relationships/notesSlide" Target="../notesSlides/notesSlide33.xml"/><Relationship Id="rId8" Type="http://schemas.openxmlformats.org/officeDocument/2006/relationships/slideLayout" Target="../slideLayouts/slideLayout431.xml"/><Relationship Id="rId7" Type="http://schemas.openxmlformats.org/officeDocument/2006/relationships/image" Target="../media/image44.png"/><Relationship Id="rId6" Type="http://schemas.openxmlformats.org/officeDocument/2006/relationships/tags" Target="../tags/tag34.xml"/><Relationship Id="rId5" Type="http://schemas.openxmlformats.org/officeDocument/2006/relationships/image" Target="../media/image43.png"/><Relationship Id="rId4" Type="http://schemas.openxmlformats.org/officeDocument/2006/relationships/tags" Target="../tags/tag33.xml"/><Relationship Id="rId3" Type="http://schemas.openxmlformats.org/officeDocument/2006/relationships/image" Target="../media/image42.png"/><Relationship Id="rId2" Type="http://schemas.openxmlformats.org/officeDocument/2006/relationships/tags" Target="../tags/tag32.xml"/><Relationship Id="rId1" Type="http://schemas.openxmlformats.org/officeDocument/2006/relationships/hyperlink" Target="&#35270;&#39057;&#29255;&#27573;/&#25551;&#36848;&#28082;&#20307;&#36816;&#21160;&#30340;&#20004;&#31181;&#26041;&#27861;.rm" TargetMode="External"/></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301.xml"/><Relationship Id="rId3" Type="http://schemas.openxmlformats.org/officeDocument/2006/relationships/image" Target="../media/image45.png"/><Relationship Id="rId2" Type="http://schemas.openxmlformats.org/officeDocument/2006/relationships/tags" Target="../tags/tag35.xml"/><Relationship Id="rId1" Type="http://schemas.openxmlformats.org/officeDocument/2006/relationships/hyperlink" Target="&#35270;&#39057;&#29255;&#27573;/&#25551;&#36848;&#28082;&#20307;&#36816;&#21160;&#30340;&#20004;&#31181;&#26041;&#27861;.rm" TargetMode="Externa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5.jpeg"/><Relationship Id="rId2" Type="http://schemas.openxmlformats.org/officeDocument/2006/relationships/tags" Target="../tags/tag3.xml"/><Relationship Id="rId1" Type="http://schemas.openxmlformats.org/officeDocument/2006/relationships/hyperlink" Target="&#35270;&#39057;&#29255;&#27573;/&#25551;&#36848;&#28082;&#20307;&#36816;&#21160;&#30340;&#20004;&#31181;&#26041;&#27861;.rm" TargetMode="Externa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8.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54.xml"/><Relationship Id="rId4" Type="http://schemas.openxmlformats.org/officeDocument/2006/relationships/image" Target="../media/image9.jpeg"/><Relationship Id="rId3" Type="http://schemas.openxmlformats.org/officeDocument/2006/relationships/tags" Target="../tags/tag6.xml"/><Relationship Id="rId2" Type="http://schemas.openxmlformats.org/officeDocument/2006/relationships/image" Target="../media/image8.jpeg"/><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67.xml"/><Relationship Id="rId2" Type="http://schemas.openxmlformats.org/officeDocument/2006/relationships/image" Target="../media/image10.jpeg"/><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41.xml"/><Relationship Id="rId3" Type="http://schemas.openxmlformats.org/officeDocument/2006/relationships/image" Target="../media/image11.jpeg"/><Relationship Id="rId2" Type="http://schemas.openxmlformats.org/officeDocument/2006/relationships/tags" Target="../tags/tag8.xml"/><Relationship Id="rId1" Type="http://schemas.openxmlformats.org/officeDocument/2006/relationships/hyperlink" Target="&#35270;&#39057;&#29255;&#27573;/&#25551;&#36848;&#28082;&#20307;&#36816;&#21160;&#30340;&#20004;&#31181;&#26041;&#27861;.rm" TargetMode="Externa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80.xml"/><Relationship Id="rId5" Type="http://schemas.openxmlformats.org/officeDocument/2006/relationships/image" Target="../media/image13.jpeg"/><Relationship Id="rId4" Type="http://schemas.openxmlformats.org/officeDocument/2006/relationships/tags" Target="../tags/tag10.xml"/><Relationship Id="rId3" Type="http://schemas.openxmlformats.org/officeDocument/2006/relationships/image" Target="../media/image12.jpeg"/><Relationship Id="rId2" Type="http://schemas.openxmlformats.org/officeDocument/2006/relationships/tags" Target="../tags/tag9.xml"/><Relationship Id="rId1" Type="http://schemas.openxmlformats.org/officeDocument/2006/relationships/hyperlink" Target="&#35270;&#39057;&#29255;&#27573;/&#25551;&#36848;&#28082;&#20307;&#36816;&#21160;&#30340;&#20004;&#31181;&#26041;&#27861;.r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7" name="Rectangle 2"/>
          <p:cNvSpPr>
            <a:spLocks noGrp="1"/>
          </p:cNvSpPr>
          <p:nvPr>
            <p:ph type="ctrTitle"/>
          </p:nvPr>
        </p:nvSpPr>
        <p:spPr>
          <a:xfrm>
            <a:off x="787400" y="1479550"/>
            <a:ext cx="7375525" cy="1346200"/>
          </a:xfrm>
        </p:spPr>
        <p:txBody>
          <a:bodyPr vert="horz" wrap="square" lIns="91440" tIns="45720" rIns="91440" bIns="45720" anchor="b" anchorCtr="0"/>
          <a:p>
            <a:pPr algn="ctr" defTabSz="914400" eaLnBrk="1" hangingPunct="1">
              <a:lnSpc>
                <a:spcPct val="70000"/>
              </a:lnSpc>
              <a:spcBef>
                <a:spcPct val="20000"/>
              </a:spcBef>
              <a:buClr>
                <a:schemeClr val="accent2"/>
              </a:buClr>
              <a:buSzPct val="80000"/>
              <a:buFont typeface="Wingdings" panose="05000000000000000000" pitchFamily="2" charset="2"/>
            </a:pPr>
            <a:r>
              <a:rPr kumimoji="0" lang="zh-CN" altLang="en-US" sz="5400" b="1" kern="1200" dirty="0">
                <a:solidFill>
                  <a:schemeClr val="tx1"/>
                </a:solidFill>
                <a:latin typeface="黑体" panose="02010609060101010101" charset="-122"/>
                <a:ea typeface="黑体" panose="02010609060101010101" charset="-122"/>
                <a:cs typeface="+mn-cs"/>
                <a:sym typeface="+mn-ea"/>
              </a:rPr>
              <a:t>水力学实验室安全培训</a:t>
            </a:r>
            <a:endParaRPr kumimoji="0" lang="zh-CN" altLang="en-US" sz="5400" b="1" kern="1200" dirty="0">
              <a:solidFill>
                <a:schemeClr val="tx1"/>
              </a:solidFill>
              <a:latin typeface="黑体" panose="02010609060101010101" charset="-122"/>
              <a:ea typeface="黑体" panose="02010609060101010101" charset="-122"/>
              <a:cs typeface="+mn-cs"/>
            </a:endParaRPr>
          </a:p>
        </p:txBody>
      </p:sp>
    </p:spTree>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二、高校实验室</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安全事故案例</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713740" y="1584960"/>
            <a:ext cx="8174355" cy="4109085"/>
          </a:xfrm>
          <a:prstGeom prst="rect">
            <a:avLst/>
          </a:prstGeom>
          <a:noFill/>
          <a:ln w="12700" cap="sq">
            <a:noFill/>
            <a:miter lim="800000"/>
            <a:headEnd type="none" w="sm" len="sm"/>
            <a:tailEnd type="none" w="sm" len="sm"/>
          </a:ln>
          <a:effectLst/>
        </p:spPr>
        <p:txBody>
          <a:bodyPr>
            <a:noAutofit/>
          </a:bodyPr>
          <a:lstStyle/>
          <a:p>
            <a:pPr marL="25400" marR="0" indent="0" defTabSz="914400">
              <a:lnSpc>
                <a:spcPct val="130000"/>
              </a:lnSpc>
              <a:spcBef>
                <a:spcPts val="20"/>
              </a:spcBef>
              <a:spcAft>
                <a:spcPts val="0"/>
              </a:spcAft>
              <a:buSzPct val="110000"/>
              <a:buFont typeface="Wingdings" panose="05000000000000000000" pitchFamily="2" charset="2"/>
              <a:buNone/>
              <a:defRPr/>
            </a:pPr>
            <a:r>
              <a:rPr kumimoji="1" lang="en-US" altLang="zh-CN" sz="20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    </a:t>
            </a:r>
            <a:r>
              <a:rPr kumimoji="1" lang="zh-CN" altLang="en-US" sz="2000" kern="1200" cap="none" spc="0" normalizeH="0" baseline="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教育部</a:t>
            </a:r>
            <a:r>
              <a:rPr kumimoji="1" lang="zh-CN" altLang="en-US" sz="20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自</a:t>
            </a:r>
            <a:r>
              <a:rPr kumimoji="1" lang="zh-CN" altLang="en-US" sz="2000" kern="1200" cap="none" spc="0" normalizeH="0" baseline="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2015年</a:t>
            </a:r>
            <a:r>
              <a:rPr kumimoji="1" lang="zh-CN" altLang="en-US" sz="20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起每年开展高校实验室安全专项检查工作，2019年在连续四年检查工作的基础上印发了</a:t>
            </a:r>
            <a:r>
              <a:rPr kumimoji="1" lang="zh-CN" altLang="en-US" sz="2000" kern="1200" cap="none" spc="0" normalizeH="0" baseline="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《教育部关于加强高校实验室安全工作的意见》</a:t>
            </a:r>
            <a:r>
              <a:rPr kumimoji="1" lang="zh-CN" altLang="en-US" sz="20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（教技函〔2019〕36号），专项指导高校实验室安全工作。</a:t>
            </a:r>
            <a:endParaRPr kumimoji="1" lang="zh-CN" altLang="en-US" sz="20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endParaRPr>
          </a:p>
        </p:txBody>
      </p:sp>
      <p:pic>
        <p:nvPicPr>
          <p:cNvPr id="3" name="图片 2"/>
          <p:cNvPicPr>
            <a:picLocks noChangeAspect="1"/>
          </p:cNvPicPr>
          <p:nvPr>
            <p:custDataLst>
              <p:tags r:id="rId2"/>
            </p:custDataLst>
          </p:nvPr>
        </p:nvPicPr>
        <p:blipFill>
          <a:blip r:embed="rId3"/>
          <a:srcRect b="33507"/>
          <a:stretch>
            <a:fillRect/>
          </a:stretch>
        </p:blipFill>
        <p:spPr>
          <a:xfrm>
            <a:off x="3822700" y="3114675"/>
            <a:ext cx="5214620" cy="2918460"/>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490220" y="3114675"/>
            <a:ext cx="3216910" cy="2993390"/>
          </a:xfrm>
          <a:prstGeom prst="rect">
            <a:avLst/>
          </a:prstGeom>
        </p:spPr>
      </p:pic>
    </p:spTree>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二、高校实验室</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安全事故案例</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609600" y="1603375"/>
            <a:ext cx="7924800" cy="478155"/>
          </a:xfrm>
          <a:prstGeom prst="rect">
            <a:avLst/>
          </a:prstGeom>
          <a:noFill/>
          <a:ln w="12700" cap="sq">
            <a:noFill/>
            <a:miter lim="800000"/>
            <a:headEnd type="none" w="sm" len="sm"/>
            <a:tailEnd type="none" w="sm" len="sm"/>
          </a:ln>
          <a:effectLst/>
        </p:spPr>
        <p:txBody>
          <a:bodyPr>
            <a:spAutoFit/>
          </a:bodyPr>
          <a:lstStyle/>
          <a:p>
            <a:pPr marL="457200" marR="0" indent="-457200" defTabSz="914400">
              <a:spcBef>
                <a:spcPct val="20000"/>
              </a:spcBef>
              <a:buSzPct val="110000"/>
              <a:buFont typeface="Wingdings" panose="05000000000000000000" pitchFamily="2" charset="2"/>
              <a:buNone/>
              <a:defRPr/>
            </a:pPr>
            <a:r>
              <a:rPr kumimoji="1" 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3. </a:t>
            </a:r>
            <a:r>
              <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北京某高校爆炸起火事故</a:t>
            </a:r>
            <a:endPar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endParaRPr>
          </a:p>
        </p:txBody>
      </p:sp>
      <p:sp>
        <p:nvSpPr>
          <p:cNvPr id="363528" name="Rectangle 8"/>
          <p:cNvSpPr/>
          <p:nvPr/>
        </p:nvSpPr>
        <p:spPr>
          <a:xfrm>
            <a:off x="4563745" y="2150110"/>
            <a:ext cx="4115435" cy="2091690"/>
          </a:xfrm>
          <a:prstGeom prst="rect">
            <a:avLst/>
          </a:prstGeom>
          <a:noFill/>
          <a:ln w="19050">
            <a:noFill/>
          </a:ln>
        </p:spPr>
        <p:txBody>
          <a:bodyPr wrap="square" anchor="t" anchorCtr="0">
            <a:spAutoFit/>
          </a:bodyPr>
          <a:p>
            <a:pPr>
              <a:lnSpc>
                <a:spcPct val="150000"/>
              </a:lnSpc>
            </a:pPr>
            <a:r>
              <a:rPr lang="zh-CN" altLang="en-US" sz="2000" dirty="0">
                <a:solidFill>
                  <a:srgbClr val="0000FF"/>
                </a:solidFill>
                <a:latin typeface="黑体" panose="02010609060101010101" charset="-122"/>
                <a:ea typeface="黑体" panose="02010609060101010101" charset="-122"/>
              </a:rPr>
              <a:t>2015年12月18日,清华大学(何添楼)化学楼2楼爆炸起火。</a:t>
            </a:r>
            <a:endParaRPr lang="zh-CN" altLang="en-US" sz="2000" dirty="0">
              <a:solidFill>
                <a:srgbClr val="0000FF"/>
              </a:solidFill>
              <a:latin typeface="黑体" panose="02010609060101010101" charset="-122"/>
              <a:ea typeface="黑体" panose="02010609060101010101" charset="-122"/>
            </a:endParaRPr>
          </a:p>
          <a:p>
            <a:pPr>
              <a:lnSpc>
                <a:spcPct val="150000"/>
              </a:lnSpc>
            </a:pPr>
            <a:r>
              <a:rPr lang="zh-CN" altLang="en-US" sz="2000" dirty="0">
                <a:solidFill>
                  <a:srgbClr val="0000FF"/>
                </a:solidFill>
                <a:latin typeface="黑体" panose="02010609060101010101" charset="-122"/>
                <a:ea typeface="黑体" panose="02010609060101010101" charset="-122"/>
              </a:rPr>
              <a:t>据北京安监局报道爆炸原因跟氢气有关，事故造成一名博士后死亡。</a:t>
            </a:r>
            <a:endParaRPr lang="zh-CN" altLang="en-US" sz="2000" dirty="0">
              <a:solidFill>
                <a:srgbClr val="0000FF"/>
              </a:solidFill>
              <a:latin typeface="黑体" panose="02010609060101010101" charset="-122"/>
              <a:ea typeface="黑体" panose="02010609060101010101" charset="-122"/>
            </a:endParaRPr>
          </a:p>
        </p:txBody>
      </p:sp>
      <p:sp>
        <p:nvSpPr>
          <p:cNvPr id="2" name="文本框 1"/>
          <p:cNvSpPr txBox="1"/>
          <p:nvPr/>
        </p:nvSpPr>
        <p:spPr>
          <a:xfrm>
            <a:off x="4592955" y="4528185"/>
            <a:ext cx="4086225" cy="1586865"/>
          </a:xfrm>
          <a:prstGeom prst="rect">
            <a:avLst/>
          </a:prstGeom>
          <a:noFill/>
        </p:spPr>
        <p:txBody>
          <a:bodyPr wrap="square" rtlCol="0" anchor="t">
            <a:noAutofit/>
          </a:bodyPr>
          <a:p>
            <a:pPr>
              <a:lnSpc>
                <a:spcPct val="150000"/>
              </a:lnSpc>
              <a:spcBef>
                <a:spcPts val="50"/>
              </a:spcBef>
              <a:spcAft>
                <a:spcPts val="0"/>
              </a:spcAft>
            </a:pPr>
            <a:r>
              <a:rPr lang="zh-CN" altLang="en-US" sz="2000">
                <a:solidFill>
                  <a:srgbClr val="FF0000"/>
                </a:solidFill>
                <a:latin typeface="黑体" panose="02010609060101010101" charset="-122"/>
                <a:ea typeface="黑体" panose="02010609060101010101" charset="-122"/>
                <a:cs typeface="黑体" panose="02010609060101010101" charset="-122"/>
              </a:rPr>
              <a:t>事故原因：</a:t>
            </a:r>
            <a:r>
              <a:rPr lang="en-US" altLang="zh-CN" sz="2000">
                <a:latin typeface="黑体" panose="02010609060101010101" charset="-122"/>
                <a:ea typeface="黑体" panose="02010609060101010101" charset="-122"/>
                <a:cs typeface="黑体" panose="02010609060101010101" charset="-122"/>
              </a:rPr>
              <a:t>1.</a:t>
            </a:r>
            <a:r>
              <a:rPr lang="zh-CN" altLang="en-US" sz="2000">
                <a:latin typeface="黑体" panose="02010609060101010101" charset="-122"/>
                <a:ea typeface="黑体" panose="02010609060101010101" charset="-122"/>
                <a:cs typeface="黑体" panose="02010609060101010101" charset="-122"/>
              </a:rPr>
              <a:t>初步判断是氢气瓶引起；</a:t>
            </a:r>
            <a:r>
              <a:rPr lang="en-US" altLang="zh-CN" sz="2000">
                <a:latin typeface="黑体" panose="02010609060101010101" charset="-122"/>
                <a:ea typeface="黑体" panose="02010609060101010101" charset="-122"/>
                <a:cs typeface="黑体" panose="02010609060101010101" charset="-122"/>
              </a:rPr>
              <a:t>2.</a:t>
            </a:r>
            <a:r>
              <a:rPr lang="zh-CN" altLang="en-US" sz="2000">
                <a:latin typeface="黑体" panose="02010609060101010101" charset="-122"/>
                <a:ea typeface="黑体" panose="02010609060101010101" charset="-122"/>
                <a:cs typeface="黑体" panose="02010609060101010101" charset="-122"/>
              </a:rPr>
              <a:t>冬天，房间密封，有吊顶；</a:t>
            </a:r>
            <a:r>
              <a:rPr lang="en-US" altLang="zh-CN" sz="2000">
                <a:latin typeface="黑体" panose="02010609060101010101" charset="-122"/>
                <a:ea typeface="黑体" panose="02010609060101010101" charset="-122"/>
                <a:cs typeface="黑体" panose="02010609060101010101" charset="-122"/>
              </a:rPr>
              <a:t>3.</a:t>
            </a:r>
            <a:r>
              <a:rPr lang="zh-CN" altLang="en-US" sz="2000">
                <a:latin typeface="黑体" panose="02010609060101010101" charset="-122"/>
                <a:ea typeface="黑体" panose="02010609060101010101" charset="-122"/>
                <a:cs typeface="黑体" panose="02010609060101010101" charset="-122"/>
              </a:rPr>
              <a:t>无氢气</a:t>
            </a:r>
            <a:r>
              <a:rPr lang="zh-CN" altLang="en-US" sz="2000">
                <a:latin typeface="黑体" panose="02010609060101010101" charset="-122"/>
                <a:ea typeface="黑体" panose="02010609060101010101" charset="-122"/>
                <a:cs typeface="黑体" panose="02010609060101010101" charset="-122"/>
              </a:rPr>
              <a:t>报警器。</a:t>
            </a:r>
            <a:endParaRPr lang="zh-CN" altLang="en-US" sz="2000">
              <a:latin typeface="黑体" panose="02010609060101010101" charset="-122"/>
              <a:ea typeface="黑体" panose="02010609060101010101" charset="-122"/>
              <a:cs typeface="黑体" panose="02010609060101010101" charset="-122"/>
            </a:endParaRPr>
          </a:p>
        </p:txBody>
      </p:sp>
      <p:pic>
        <p:nvPicPr>
          <p:cNvPr id="111" name="图片 110"/>
          <p:cNvPicPr/>
          <p:nvPr>
            <p:custDataLst>
              <p:tags r:id="rId2"/>
            </p:custDataLst>
          </p:nvPr>
        </p:nvPicPr>
        <p:blipFill>
          <a:blip r:embed="rId3"/>
          <a:stretch>
            <a:fillRect/>
          </a:stretch>
        </p:blipFill>
        <p:spPr>
          <a:xfrm>
            <a:off x="609600" y="2062480"/>
            <a:ext cx="3622675" cy="4185920"/>
          </a:xfrm>
          <a:prstGeom prst="rect">
            <a:avLst/>
          </a:prstGeom>
          <a:noFill/>
          <a:ln w="9525">
            <a:noFill/>
          </a:ln>
        </p:spPr>
      </p:pic>
    </p:spTree>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二、高校实验室</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安全事故案例</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609600" y="1603375"/>
            <a:ext cx="7924800" cy="478155"/>
          </a:xfrm>
          <a:prstGeom prst="rect">
            <a:avLst/>
          </a:prstGeom>
          <a:noFill/>
          <a:ln w="12700" cap="sq">
            <a:noFill/>
            <a:miter lim="800000"/>
            <a:headEnd type="none" w="sm" len="sm"/>
            <a:tailEnd type="none" w="sm" len="sm"/>
          </a:ln>
          <a:effectLst/>
        </p:spPr>
        <p:txBody>
          <a:bodyPr>
            <a:spAutoFit/>
          </a:bodyPr>
          <a:lstStyle/>
          <a:p>
            <a:pPr marL="457200" marR="0" indent="-457200" defTabSz="914400">
              <a:spcBef>
                <a:spcPct val="20000"/>
              </a:spcBef>
              <a:buSzPct val="110000"/>
              <a:buFont typeface="Wingdings" panose="05000000000000000000" pitchFamily="2" charset="2"/>
              <a:buNone/>
              <a:defRPr/>
            </a:pPr>
            <a:r>
              <a:rPr kumimoji="1" 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4. </a:t>
            </a:r>
            <a:r>
              <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上海某高校爆炸事故</a:t>
            </a:r>
            <a:endPar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endParaRPr>
          </a:p>
        </p:txBody>
      </p:sp>
      <p:sp>
        <p:nvSpPr>
          <p:cNvPr id="363528" name="Rectangle 8"/>
          <p:cNvSpPr/>
          <p:nvPr/>
        </p:nvSpPr>
        <p:spPr>
          <a:xfrm>
            <a:off x="4563745" y="2150110"/>
            <a:ext cx="4115435" cy="2399665"/>
          </a:xfrm>
          <a:prstGeom prst="rect">
            <a:avLst/>
          </a:prstGeom>
          <a:noFill/>
          <a:ln w="19050">
            <a:noFill/>
          </a:ln>
        </p:spPr>
        <p:txBody>
          <a:bodyPr wrap="square" anchor="t" anchorCtr="0">
            <a:spAutoFit/>
          </a:bodyPr>
          <a:p>
            <a:pPr>
              <a:lnSpc>
                <a:spcPct val="150000"/>
              </a:lnSpc>
            </a:pPr>
            <a:r>
              <a:rPr lang="zh-CN" altLang="en-US" sz="2000" dirty="0">
                <a:solidFill>
                  <a:srgbClr val="0000FF"/>
                </a:solidFill>
                <a:latin typeface="黑体" panose="02010609060101010101" charset="-122"/>
                <a:ea typeface="黑体" panose="02010609060101010101" charset="-122"/>
              </a:rPr>
              <a:t>2016年9月21日，</a:t>
            </a:r>
            <a:r>
              <a:rPr lang="zh-CN" altLang="en-US" sz="2000" dirty="0">
                <a:solidFill>
                  <a:srgbClr val="0000FF"/>
                </a:solidFill>
                <a:latin typeface="黑体" panose="02010609060101010101" charset="-122"/>
                <a:ea typeface="黑体" panose="02010609060101010101" charset="-122"/>
              </a:rPr>
              <a:t>化学化工与生物工程学院一实验室在用高锰酸钾和浓硫酸（750ml)做实验室时发生爆炸，一学生轻伤，两学生重伤(三只眼晴受损)。</a:t>
            </a:r>
            <a:endParaRPr lang="zh-CN" altLang="en-US" sz="2000" dirty="0">
              <a:solidFill>
                <a:srgbClr val="0000FF"/>
              </a:solidFill>
              <a:latin typeface="黑体" panose="02010609060101010101" charset="-122"/>
              <a:ea typeface="黑体" panose="02010609060101010101" charset="-122"/>
            </a:endParaRPr>
          </a:p>
        </p:txBody>
      </p:sp>
      <p:sp>
        <p:nvSpPr>
          <p:cNvPr id="2" name="文本框 1"/>
          <p:cNvSpPr txBox="1"/>
          <p:nvPr/>
        </p:nvSpPr>
        <p:spPr>
          <a:xfrm>
            <a:off x="4592955" y="4812665"/>
            <a:ext cx="4086225" cy="1302385"/>
          </a:xfrm>
          <a:prstGeom prst="rect">
            <a:avLst/>
          </a:prstGeom>
          <a:noFill/>
        </p:spPr>
        <p:txBody>
          <a:bodyPr wrap="square" rtlCol="0" anchor="t">
            <a:noAutofit/>
          </a:bodyPr>
          <a:p>
            <a:pPr>
              <a:lnSpc>
                <a:spcPct val="150000"/>
              </a:lnSpc>
              <a:spcBef>
                <a:spcPts val="50"/>
              </a:spcBef>
              <a:spcAft>
                <a:spcPts val="0"/>
              </a:spcAft>
            </a:pPr>
            <a:r>
              <a:rPr lang="zh-CN" altLang="en-US" sz="2000">
                <a:solidFill>
                  <a:srgbClr val="FF0000"/>
                </a:solidFill>
                <a:latin typeface="黑体" panose="02010609060101010101" charset="-122"/>
                <a:ea typeface="黑体" panose="02010609060101010101" charset="-122"/>
                <a:cs typeface="黑体" panose="02010609060101010101" charset="-122"/>
              </a:rPr>
              <a:t>事故原因：</a:t>
            </a:r>
            <a:r>
              <a:rPr lang="en-US" altLang="zh-CN" sz="2000">
                <a:latin typeface="黑体" panose="02010609060101010101" charset="-122"/>
                <a:ea typeface="黑体" panose="02010609060101010101" charset="-122"/>
                <a:cs typeface="黑体" panose="02010609060101010101" charset="-122"/>
              </a:rPr>
              <a:t>1.</a:t>
            </a:r>
            <a:r>
              <a:rPr lang="zh-CN" altLang="en-US" sz="2000">
                <a:latin typeface="黑体" panose="02010609060101010101" charset="-122"/>
                <a:ea typeface="黑体" panose="02010609060101010101" charset="-122"/>
                <a:cs typeface="黑体" panose="02010609060101010101" charset="-122"/>
              </a:rPr>
              <a:t>实验防护不到位；</a:t>
            </a:r>
            <a:r>
              <a:rPr lang="en-US" altLang="zh-CN" sz="2000">
                <a:latin typeface="黑体" panose="02010609060101010101" charset="-122"/>
                <a:ea typeface="黑体" panose="02010609060101010101" charset="-122"/>
                <a:cs typeface="黑体" panose="02010609060101010101" charset="-122"/>
              </a:rPr>
              <a:t>2.</a:t>
            </a:r>
            <a:r>
              <a:rPr lang="zh-CN" altLang="en-US" sz="2000">
                <a:latin typeface="黑体" panose="02010609060101010101" charset="-122"/>
                <a:ea typeface="黑体" panose="02010609060101010101" charset="-122"/>
                <a:cs typeface="黑体" panose="02010609060101010101" charset="-122"/>
              </a:rPr>
              <a:t>实验方案未进行减量化。</a:t>
            </a:r>
            <a:endParaRPr lang="zh-CN" altLang="en-US" sz="2000">
              <a:latin typeface="黑体" panose="02010609060101010101" charset="-122"/>
              <a:ea typeface="黑体" panose="02010609060101010101" charset="-122"/>
              <a:cs typeface="黑体" panose="02010609060101010101" charset="-122"/>
            </a:endParaRPr>
          </a:p>
        </p:txBody>
      </p:sp>
      <p:pic>
        <p:nvPicPr>
          <p:cNvPr id="112" name="图片 111"/>
          <p:cNvPicPr/>
          <p:nvPr/>
        </p:nvPicPr>
        <p:blipFill>
          <a:blip r:embed="rId2"/>
          <a:stretch>
            <a:fillRect/>
          </a:stretch>
        </p:blipFill>
        <p:spPr>
          <a:xfrm>
            <a:off x="1011555" y="2315210"/>
            <a:ext cx="3007995" cy="3910330"/>
          </a:xfrm>
          <a:prstGeom prst="rect">
            <a:avLst/>
          </a:prstGeom>
          <a:noFill/>
          <a:ln w="9525">
            <a:noFill/>
          </a:ln>
        </p:spPr>
      </p:pic>
    </p:spTree>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二、高校实验室</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安全事故案例</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609600" y="1603375"/>
            <a:ext cx="7924800" cy="478155"/>
          </a:xfrm>
          <a:prstGeom prst="rect">
            <a:avLst/>
          </a:prstGeom>
          <a:noFill/>
          <a:ln w="12700" cap="sq">
            <a:noFill/>
            <a:miter lim="800000"/>
            <a:headEnd type="none" w="sm" len="sm"/>
            <a:tailEnd type="none" w="sm" len="sm"/>
          </a:ln>
          <a:effectLst/>
        </p:spPr>
        <p:txBody>
          <a:bodyPr>
            <a:spAutoFit/>
          </a:bodyPr>
          <a:lstStyle/>
          <a:p>
            <a:pPr marL="457200" marR="0" indent="-457200" defTabSz="914400">
              <a:spcBef>
                <a:spcPct val="20000"/>
              </a:spcBef>
              <a:buSzPct val="110000"/>
              <a:buFont typeface="Wingdings" panose="05000000000000000000" pitchFamily="2" charset="2"/>
              <a:buNone/>
              <a:defRPr/>
            </a:pPr>
            <a:r>
              <a:rPr kumimoji="1" 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5. </a:t>
            </a:r>
            <a:r>
              <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北京某高校爆炸事故</a:t>
            </a:r>
            <a:endPar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endParaRPr>
          </a:p>
        </p:txBody>
      </p:sp>
      <p:sp>
        <p:nvSpPr>
          <p:cNvPr id="363528" name="Rectangle 8"/>
          <p:cNvSpPr/>
          <p:nvPr/>
        </p:nvSpPr>
        <p:spPr>
          <a:xfrm>
            <a:off x="4746625" y="1732915"/>
            <a:ext cx="4203065" cy="4498975"/>
          </a:xfrm>
          <a:prstGeom prst="rect">
            <a:avLst/>
          </a:prstGeom>
          <a:noFill/>
          <a:ln w="19050">
            <a:noFill/>
          </a:ln>
        </p:spPr>
        <p:txBody>
          <a:bodyPr wrap="square" anchor="t" anchorCtr="0">
            <a:spAutoFit/>
          </a:bodyPr>
          <a:p>
            <a:pPr>
              <a:lnSpc>
                <a:spcPct val="130000"/>
              </a:lnSpc>
              <a:spcBef>
                <a:spcPts val="50"/>
              </a:spcBef>
              <a:spcAft>
                <a:spcPts val="0"/>
              </a:spcAft>
            </a:pPr>
            <a:r>
              <a:rPr lang="zh-CN" altLang="en-US" sz="2000" dirty="0">
                <a:solidFill>
                  <a:srgbClr val="0000FF"/>
                </a:solidFill>
                <a:latin typeface="黑体" panose="02010609060101010101" charset="-122"/>
                <a:ea typeface="黑体" panose="02010609060101010101" charset="-122"/>
              </a:rPr>
              <a:t>2018年12月26日,北京某大学实验室，进行垃圾渗滤液污水处理科研实验期间，实验现场发生爆炸，事故造成3名参与实验的学生死亡。</a:t>
            </a:r>
            <a:endParaRPr lang="zh-CN" altLang="en-US" sz="2000" dirty="0">
              <a:solidFill>
                <a:srgbClr val="0000FF"/>
              </a:solidFill>
              <a:latin typeface="黑体" panose="02010609060101010101" charset="-122"/>
              <a:ea typeface="黑体" panose="02010609060101010101" charset="-122"/>
            </a:endParaRPr>
          </a:p>
          <a:p>
            <a:pPr>
              <a:lnSpc>
                <a:spcPct val="130000"/>
              </a:lnSpc>
              <a:spcBef>
                <a:spcPts val="50"/>
              </a:spcBef>
              <a:spcAft>
                <a:spcPts val="0"/>
              </a:spcAft>
            </a:pPr>
            <a:r>
              <a:rPr lang="zh-CN" altLang="en-US" sz="2000" dirty="0">
                <a:solidFill>
                  <a:srgbClr val="FF0000"/>
                </a:solidFill>
                <a:latin typeface="黑体" panose="02010609060101010101" charset="-122"/>
                <a:ea typeface="黑体" panose="02010609060101010101" charset="-122"/>
              </a:rPr>
              <a:t>事故直接原因为</a:t>
            </a:r>
            <a:r>
              <a:rPr lang="zh-CN" altLang="en-US" sz="2000" dirty="0">
                <a:solidFill>
                  <a:schemeClr val="tx1"/>
                </a:solidFill>
                <a:latin typeface="黑体" panose="02010609060101010101" charset="-122"/>
                <a:ea typeface="黑体" panose="02010609060101010101" charset="-122"/>
              </a:rPr>
              <a:t>：在使用搅拌机对镁粉和磷酸搅拌、反应过程中，料斗内产生的氢气被搅拌机转轴处金属摩擦、碰撞产生的火花点燃爆炸，继而引发镁粉粉尘云爆炸，爆炸引起周边镁粉和其他可燃物燃烧，造成现场3名学生烧死。</a:t>
            </a:r>
            <a:endParaRPr lang="zh-CN" altLang="en-US" sz="2000" dirty="0">
              <a:solidFill>
                <a:schemeClr val="tx1"/>
              </a:solidFill>
              <a:latin typeface="黑体" panose="02010609060101010101" charset="-122"/>
              <a:ea typeface="黑体" panose="02010609060101010101" charset="-122"/>
            </a:endParaRPr>
          </a:p>
        </p:txBody>
      </p:sp>
      <p:sp>
        <p:nvSpPr>
          <p:cNvPr id="2" name="文本框 1"/>
          <p:cNvSpPr txBox="1"/>
          <p:nvPr/>
        </p:nvSpPr>
        <p:spPr>
          <a:xfrm>
            <a:off x="146685" y="5389880"/>
            <a:ext cx="4502785" cy="1586865"/>
          </a:xfrm>
          <a:prstGeom prst="rect">
            <a:avLst/>
          </a:prstGeom>
          <a:noFill/>
        </p:spPr>
        <p:txBody>
          <a:bodyPr wrap="square" rtlCol="0" anchor="t">
            <a:noAutofit/>
          </a:bodyPr>
          <a:p>
            <a:pPr algn="l">
              <a:lnSpc>
                <a:spcPct val="100000"/>
              </a:lnSpc>
              <a:spcBef>
                <a:spcPts val="50"/>
              </a:spcBef>
              <a:spcAft>
                <a:spcPts val="0"/>
              </a:spcAft>
            </a:pPr>
            <a:r>
              <a:rPr lang="zh-CN" altLang="en-US" sz="2000" dirty="0">
                <a:solidFill>
                  <a:srgbClr val="FF0000"/>
                </a:solidFill>
                <a:latin typeface="黑体" panose="02010609060101010101" charset="-122"/>
                <a:ea typeface="黑体" panose="02010609060101010101" charset="-122"/>
              </a:rPr>
              <a:t>间接原因</a:t>
            </a:r>
            <a:r>
              <a:rPr lang="zh-CN" altLang="en-US" sz="2000" dirty="0">
                <a:solidFill>
                  <a:schemeClr val="tx1"/>
                </a:solidFill>
                <a:latin typeface="黑体" panose="02010609060101010101" charset="-122"/>
                <a:ea typeface="黑体" panose="02010609060101010101" charset="-122"/>
              </a:rPr>
              <a:t>：违规开展试验、冒险作业；违规购买、违法储存危险化学品；对实验室和科研项目安全管理不到位是导致本起事故的间接原因。</a:t>
            </a:r>
            <a:endParaRPr lang="zh-CN" altLang="en-US" sz="2000" dirty="0">
              <a:solidFill>
                <a:schemeClr val="tx1"/>
              </a:solidFill>
              <a:latin typeface="黑体" panose="02010609060101010101" charset="-122"/>
              <a:ea typeface="黑体" panose="02010609060101010101" charset="-122"/>
            </a:endParaRPr>
          </a:p>
        </p:txBody>
      </p:sp>
      <p:pic>
        <p:nvPicPr>
          <p:cNvPr id="113" name="图片 112"/>
          <p:cNvPicPr/>
          <p:nvPr>
            <p:custDataLst>
              <p:tags r:id="rId2"/>
            </p:custDataLst>
          </p:nvPr>
        </p:nvPicPr>
        <p:blipFill>
          <a:blip r:embed="rId3"/>
          <a:srcRect b="6570"/>
          <a:stretch>
            <a:fillRect/>
          </a:stretch>
        </p:blipFill>
        <p:spPr>
          <a:xfrm>
            <a:off x="0" y="2081530"/>
            <a:ext cx="4746625" cy="3196590"/>
          </a:xfrm>
          <a:prstGeom prst="rect">
            <a:avLst/>
          </a:prstGeom>
          <a:noFill/>
          <a:ln w="9525">
            <a:noFill/>
          </a:ln>
        </p:spPr>
      </p:pic>
    </p:spTree>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二、高校实验室</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安全事故案例</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609600" y="1603375"/>
            <a:ext cx="7924800" cy="478155"/>
          </a:xfrm>
          <a:prstGeom prst="rect">
            <a:avLst/>
          </a:prstGeom>
          <a:noFill/>
          <a:ln w="12700" cap="sq">
            <a:noFill/>
            <a:miter lim="800000"/>
            <a:headEnd type="none" w="sm" len="sm"/>
            <a:tailEnd type="none" w="sm" len="sm"/>
          </a:ln>
          <a:effectLst/>
        </p:spPr>
        <p:txBody>
          <a:bodyPr>
            <a:spAutoFit/>
          </a:bodyPr>
          <a:lstStyle/>
          <a:p>
            <a:pPr marL="457200" marR="0" indent="-457200" defTabSz="914400">
              <a:spcBef>
                <a:spcPct val="20000"/>
              </a:spcBef>
              <a:buSzPct val="110000"/>
              <a:buFont typeface="Wingdings" panose="05000000000000000000" pitchFamily="2" charset="2"/>
              <a:buNone/>
              <a:defRPr/>
            </a:pPr>
            <a:r>
              <a:rPr kumimoji="1" 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6. </a:t>
            </a:r>
            <a:r>
              <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中科院某所反应釜爆炸事故</a:t>
            </a:r>
            <a:endPar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endParaRPr>
          </a:p>
        </p:txBody>
      </p:sp>
      <p:sp>
        <p:nvSpPr>
          <p:cNvPr id="363528" name="Rectangle 8"/>
          <p:cNvSpPr/>
          <p:nvPr/>
        </p:nvSpPr>
        <p:spPr>
          <a:xfrm>
            <a:off x="608965" y="2150110"/>
            <a:ext cx="8070215" cy="1476375"/>
          </a:xfrm>
          <a:prstGeom prst="rect">
            <a:avLst/>
          </a:prstGeom>
          <a:noFill/>
          <a:ln w="19050">
            <a:noFill/>
          </a:ln>
        </p:spPr>
        <p:txBody>
          <a:bodyPr wrap="square" anchor="t" anchorCtr="0">
            <a:spAutoFit/>
          </a:bodyPr>
          <a:p>
            <a:pPr>
              <a:lnSpc>
                <a:spcPct val="150000"/>
              </a:lnSpc>
            </a:pPr>
            <a:r>
              <a:rPr lang="zh-CN" altLang="en-US" sz="2000" dirty="0">
                <a:solidFill>
                  <a:srgbClr val="0000FF"/>
                </a:solidFill>
                <a:latin typeface="黑体" panose="02010609060101010101" charset="-122"/>
                <a:ea typeface="黑体" panose="02010609060101010101" charset="-122"/>
              </a:rPr>
              <a:t>20</a:t>
            </a:r>
            <a:r>
              <a:rPr lang="en-US" altLang="zh-CN" sz="2000" dirty="0">
                <a:solidFill>
                  <a:srgbClr val="0000FF"/>
                </a:solidFill>
                <a:latin typeface="黑体" panose="02010609060101010101" charset="-122"/>
                <a:ea typeface="黑体" panose="02010609060101010101" charset="-122"/>
              </a:rPr>
              <a:t>21</a:t>
            </a:r>
            <a:r>
              <a:rPr lang="zh-CN" altLang="en-US" sz="2000" dirty="0">
                <a:solidFill>
                  <a:srgbClr val="0000FF"/>
                </a:solidFill>
                <a:latin typeface="黑体" panose="02010609060101010101" charset="-122"/>
                <a:ea typeface="黑体" panose="02010609060101010101" charset="-122"/>
              </a:rPr>
              <a:t>年</a:t>
            </a:r>
            <a:r>
              <a:rPr lang="en-US" altLang="zh-CN" sz="2000" dirty="0">
                <a:solidFill>
                  <a:srgbClr val="0000FF"/>
                </a:solidFill>
                <a:latin typeface="黑体" panose="02010609060101010101" charset="-122"/>
                <a:ea typeface="黑体" panose="02010609060101010101" charset="-122"/>
              </a:rPr>
              <a:t>3</a:t>
            </a:r>
            <a:r>
              <a:rPr lang="zh-CN" altLang="en-US" sz="2000" dirty="0">
                <a:solidFill>
                  <a:srgbClr val="0000FF"/>
                </a:solidFill>
                <a:latin typeface="黑体" panose="02010609060101010101" charset="-122"/>
                <a:ea typeface="黑体" panose="02010609060101010101" charset="-122"/>
              </a:rPr>
              <a:t>月</a:t>
            </a:r>
            <a:r>
              <a:rPr lang="en-US" altLang="zh-CN" sz="2000" dirty="0">
                <a:solidFill>
                  <a:srgbClr val="0000FF"/>
                </a:solidFill>
                <a:latin typeface="黑体" panose="02010609060101010101" charset="-122"/>
                <a:ea typeface="黑体" panose="02010609060101010101" charset="-122"/>
              </a:rPr>
              <a:t>31</a:t>
            </a:r>
            <a:r>
              <a:rPr lang="zh-CN" altLang="en-US" sz="2000" dirty="0">
                <a:solidFill>
                  <a:srgbClr val="0000FF"/>
                </a:solidFill>
                <a:latin typeface="黑体" panose="02010609060101010101" charset="-122"/>
                <a:ea typeface="黑体" panose="02010609060101010101" charset="-122"/>
              </a:rPr>
              <a:t>日,中国科学院</a:t>
            </a:r>
            <a:r>
              <a:rPr lang="en-US" altLang="zh-CN" sz="2000" dirty="0">
                <a:solidFill>
                  <a:srgbClr val="0000FF"/>
                </a:solidFill>
                <a:latin typeface="黑体" panose="02010609060101010101" charset="-122"/>
                <a:ea typeface="黑体" panose="02010609060101010101" charset="-122"/>
              </a:rPr>
              <a:t>XX</a:t>
            </a:r>
            <a:r>
              <a:rPr lang="zh-CN" altLang="en-US" sz="2000" dirty="0">
                <a:solidFill>
                  <a:srgbClr val="0000FF"/>
                </a:solidFill>
                <a:latin typeface="黑体" panose="02010609060101010101" charset="-122"/>
                <a:ea typeface="黑体" panose="02010609060101010101" charset="-122"/>
              </a:rPr>
              <a:t>研究所发生实验室安全事故，一名女研究生当场死亡，此次事故的原因是做实验的同学在高温高压的反应釜没有经过充分冷却却强行打开，最终导致反应釜爆炸，学生当场</a:t>
            </a:r>
            <a:r>
              <a:rPr lang="zh-CN" altLang="en-US" sz="2000" dirty="0">
                <a:solidFill>
                  <a:srgbClr val="0000FF"/>
                </a:solidFill>
                <a:latin typeface="黑体" panose="02010609060101010101" charset="-122"/>
                <a:ea typeface="黑体" panose="02010609060101010101" charset="-122"/>
              </a:rPr>
              <a:t>死亡。</a:t>
            </a:r>
            <a:endParaRPr lang="zh-CN" altLang="en-US" sz="2000" dirty="0">
              <a:solidFill>
                <a:srgbClr val="0000FF"/>
              </a:solidFill>
              <a:latin typeface="黑体" panose="02010609060101010101" charset="-122"/>
              <a:ea typeface="黑体" panose="02010609060101010101" charset="-122"/>
            </a:endParaRPr>
          </a:p>
        </p:txBody>
      </p:sp>
      <p:sp>
        <p:nvSpPr>
          <p:cNvPr id="2" name="文本框 1"/>
          <p:cNvSpPr txBox="1"/>
          <p:nvPr/>
        </p:nvSpPr>
        <p:spPr>
          <a:xfrm>
            <a:off x="5768340" y="3517265"/>
            <a:ext cx="2766060" cy="1586865"/>
          </a:xfrm>
          <a:prstGeom prst="rect">
            <a:avLst/>
          </a:prstGeom>
          <a:noFill/>
        </p:spPr>
        <p:txBody>
          <a:bodyPr wrap="square" rtlCol="0" anchor="t">
            <a:noAutofit/>
          </a:bodyPr>
          <a:p>
            <a:pPr>
              <a:lnSpc>
                <a:spcPct val="150000"/>
              </a:lnSpc>
              <a:spcBef>
                <a:spcPts val="50"/>
              </a:spcBef>
              <a:spcAft>
                <a:spcPts val="0"/>
              </a:spcAft>
            </a:pPr>
            <a:r>
              <a:rPr lang="zh-CN" altLang="en-US" sz="2000">
                <a:solidFill>
                  <a:srgbClr val="FF0000"/>
                </a:solidFill>
                <a:latin typeface="黑体" panose="02010609060101010101" charset="-122"/>
                <a:ea typeface="黑体" panose="02010609060101010101" charset="-122"/>
                <a:cs typeface="黑体" panose="02010609060101010101" charset="-122"/>
              </a:rPr>
              <a:t>事故原因：</a:t>
            </a:r>
            <a:r>
              <a:rPr lang="en-US" altLang="zh-CN" sz="2000">
                <a:latin typeface="黑体" panose="02010609060101010101" charset="-122"/>
                <a:ea typeface="黑体" panose="02010609060101010101" charset="-122"/>
                <a:cs typeface="黑体" panose="02010609060101010101" charset="-122"/>
              </a:rPr>
              <a:t>1.</a:t>
            </a:r>
            <a:r>
              <a:rPr lang="zh-CN" altLang="en-US" sz="2000">
                <a:latin typeface="黑体" panose="02010609060101010101" charset="-122"/>
                <a:ea typeface="黑体" panose="02010609060101010101" charset="-122"/>
                <a:cs typeface="黑体" panose="02010609060101010101" charset="-122"/>
              </a:rPr>
              <a:t>反应釜定期维修；</a:t>
            </a:r>
            <a:r>
              <a:rPr lang="en-US" altLang="zh-CN" sz="2000">
                <a:latin typeface="黑体" panose="02010609060101010101" charset="-122"/>
                <a:ea typeface="黑体" panose="02010609060101010101" charset="-122"/>
                <a:cs typeface="黑体" panose="02010609060101010101" charset="-122"/>
              </a:rPr>
              <a:t>2.</a:t>
            </a:r>
            <a:r>
              <a:rPr sz="2000">
                <a:latin typeface="黑体" panose="02010609060101010101" charset="-122"/>
                <a:ea typeface="黑体" panose="02010609060101010101" charset="-122"/>
                <a:cs typeface="黑体" panose="02010609060101010101" charset="-122"/>
              </a:rPr>
              <a:t>学生实验室操作不当</a:t>
            </a:r>
            <a:r>
              <a:rPr lang="zh-CN" altLang="en-US" sz="2000">
                <a:latin typeface="黑体" panose="02010609060101010101" charset="-122"/>
                <a:ea typeface="黑体" panose="02010609060101010101" charset="-122"/>
                <a:cs typeface="黑体" panose="02010609060101010101" charset="-122"/>
              </a:rPr>
              <a:t>。</a:t>
            </a:r>
            <a:endParaRPr lang="zh-CN" altLang="en-US" sz="2000">
              <a:latin typeface="黑体" panose="02010609060101010101" charset="-122"/>
              <a:ea typeface="黑体" panose="02010609060101010101" charset="-122"/>
              <a:cs typeface="黑体" panose="02010609060101010101" charset="-122"/>
            </a:endParaRPr>
          </a:p>
        </p:txBody>
      </p:sp>
      <p:pic>
        <p:nvPicPr>
          <p:cNvPr id="3" name="图片 2"/>
          <p:cNvPicPr>
            <a:picLocks noChangeAspect="1"/>
          </p:cNvPicPr>
          <p:nvPr/>
        </p:nvPicPr>
        <p:blipFill>
          <a:blip r:embed="rId2"/>
          <a:srcRect l="9978" t="33062" r="40737" b="32270"/>
          <a:stretch>
            <a:fillRect/>
          </a:stretch>
        </p:blipFill>
        <p:spPr>
          <a:xfrm>
            <a:off x="0" y="3695065"/>
            <a:ext cx="5689600" cy="3001645"/>
          </a:xfrm>
          <a:prstGeom prst="rect">
            <a:avLst/>
          </a:prstGeom>
        </p:spPr>
      </p:pic>
      <p:pic>
        <p:nvPicPr>
          <p:cNvPr id="114" name="图片 113"/>
          <p:cNvPicPr/>
          <p:nvPr/>
        </p:nvPicPr>
        <p:blipFill>
          <a:blip r:embed="rId3"/>
          <a:stretch>
            <a:fillRect/>
          </a:stretch>
        </p:blipFill>
        <p:spPr>
          <a:xfrm>
            <a:off x="5892800" y="5003165"/>
            <a:ext cx="2641600" cy="1854835"/>
          </a:xfrm>
          <a:prstGeom prst="rect">
            <a:avLst/>
          </a:prstGeom>
          <a:noFill/>
          <a:ln w="9525">
            <a:noFill/>
          </a:ln>
        </p:spPr>
      </p:pic>
    </p:spTree>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二、高校实验室</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安全事故案例</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609600" y="1603375"/>
            <a:ext cx="7924800" cy="478155"/>
          </a:xfrm>
          <a:prstGeom prst="rect">
            <a:avLst/>
          </a:prstGeom>
          <a:noFill/>
          <a:ln w="12700" cap="sq">
            <a:noFill/>
            <a:miter lim="800000"/>
            <a:headEnd type="none" w="sm" len="sm"/>
            <a:tailEnd type="none" w="sm" len="sm"/>
          </a:ln>
          <a:effectLst/>
        </p:spPr>
        <p:txBody>
          <a:bodyPr>
            <a:spAutoFit/>
          </a:bodyPr>
          <a:lstStyle/>
          <a:p>
            <a:pPr marL="457200" marR="0" indent="-457200" defTabSz="914400">
              <a:spcBef>
                <a:spcPct val="20000"/>
              </a:spcBef>
              <a:buSzPct val="110000"/>
              <a:buFont typeface="Wingdings" panose="05000000000000000000" pitchFamily="2" charset="2"/>
              <a:buNone/>
              <a:defRPr/>
            </a:pPr>
            <a:r>
              <a:rPr kumimoji="1" 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7. </a:t>
            </a:r>
            <a:r>
              <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南京某高校材料化学实验室爆炸致</a:t>
            </a:r>
            <a:r>
              <a:rPr kumimoji="1" lang="en-US" altLang="zh-CN"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2</a:t>
            </a:r>
            <a:r>
              <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死</a:t>
            </a:r>
            <a:r>
              <a:rPr kumimoji="1" lang="en-US" altLang="zh-CN"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7</a:t>
            </a:r>
            <a:r>
              <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伤</a:t>
            </a:r>
            <a:endPar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endParaRPr>
          </a:p>
        </p:txBody>
      </p:sp>
      <p:sp>
        <p:nvSpPr>
          <p:cNvPr id="363528" name="Rectangle 8"/>
          <p:cNvSpPr/>
          <p:nvPr/>
        </p:nvSpPr>
        <p:spPr>
          <a:xfrm>
            <a:off x="609600" y="5421630"/>
            <a:ext cx="7924800" cy="672465"/>
          </a:xfrm>
          <a:prstGeom prst="rect">
            <a:avLst/>
          </a:prstGeom>
          <a:noFill/>
          <a:ln w="19050">
            <a:noFill/>
          </a:ln>
        </p:spPr>
        <p:txBody>
          <a:bodyPr wrap="square" anchor="t" anchorCtr="0">
            <a:noAutofit/>
          </a:bodyPr>
          <a:p>
            <a:pPr>
              <a:lnSpc>
                <a:spcPct val="100000"/>
              </a:lnSpc>
            </a:pPr>
            <a:r>
              <a:rPr lang="zh-CN" altLang="en-US" sz="2000" dirty="0">
                <a:solidFill>
                  <a:srgbClr val="0000FF"/>
                </a:solidFill>
                <a:latin typeface="黑体" panose="02010609060101010101" charset="-122"/>
                <a:ea typeface="黑体" panose="02010609060101010101" charset="-122"/>
              </a:rPr>
              <a:t>20</a:t>
            </a:r>
            <a:r>
              <a:rPr lang="en-US" altLang="zh-CN" sz="2000" dirty="0">
                <a:solidFill>
                  <a:srgbClr val="0000FF"/>
                </a:solidFill>
                <a:latin typeface="黑体" panose="02010609060101010101" charset="-122"/>
                <a:ea typeface="黑体" panose="02010609060101010101" charset="-122"/>
              </a:rPr>
              <a:t>21</a:t>
            </a:r>
            <a:r>
              <a:rPr lang="zh-CN" altLang="en-US" sz="2000" dirty="0">
                <a:solidFill>
                  <a:srgbClr val="0000FF"/>
                </a:solidFill>
                <a:latin typeface="黑体" panose="02010609060101010101" charset="-122"/>
                <a:ea typeface="黑体" panose="02010609060101010101" charset="-122"/>
              </a:rPr>
              <a:t>年1</a:t>
            </a:r>
            <a:r>
              <a:rPr lang="en-US" altLang="zh-CN" sz="2000" dirty="0">
                <a:solidFill>
                  <a:srgbClr val="0000FF"/>
                </a:solidFill>
                <a:latin typeface="黑体" panose="02010609060101010101" charset="-122"/>
                <a:ea typeface="黑体" panose="02010609060101010101" charset="-122"/>
              </a:rPr>
              <a:t>0</a:t>
            </a:r>
            <a:r>
              <a:rPr lang="zh-CN" altLang="en-US" sz="2000" dirty="0">
                <a:solidFill>
                  <a:srgbClr val="0000FF"/>
                </a:solidFill>
                <a:latin typeface="黑体" panose="02010609060101010101" charset="-122"/>
                <a:ea typeface="黑体" panose="02010609060101010101" charset="-122"/>
              </a:rPr>
              <a:t>月</a:t>
            </a:r>
            <a:r>
              <a:rPr lang="en-US" altLang="zh-CN" sz="2000" dirty="0">
                <a:solidFill>
                  <a:srgbClr val="0000FF"/>
                </a:solidFill>
                <a:latin typeface="黑体" panose="02010609060101010101" charset="-122"/>
                <a:ea typeface="黑体" panose="02010609060101010101" charset="-122"/>
              </a:rPr>
              <a:t>24</a:t>
            </a:r>
            <a:r>
              <a:rPr lang="zh-CN" altLang="en-US" sz="2000" dirty="0">
                <a:solidFill>
                  <a:srgbClr val="0000FF"/>
                </a:solidFill>
                <a:latin typeface="黑体" panose="02010609060101010101" charset="-122"/>
                <a:ea typeface="黑体" panose="02010609060101010101" charset="-122"/>
              </a:rPr>
              <a:t>日,南京</a:t>
            </a:r>
            <a:r>
              <a:rPr lang="en-US" altLang="zh-CN" sz="2000" dirty="0">
                <a:solidFill>
                  <a:srgbClr val="0000FF"/>
                </a:solidFill>
                <a:latin typeface="黑体" panose="02010609060101010101" charset="-122"/>
                <a:ea typeface="黑体" panose="02010609060101010101" charset="-122"/>
              </a:rPr>
              <a:t>XX</a:t>
            </a:r>
            <a:r>
              <a:rPr lang="zh-CN" altLang="en-US" sz="2000" dirty="0">
                <a:solidFill>
                  <a:srgbClr val="0000FF"/>
                </a:solidFill>
                <a:latin typeface="黑体" panose="02010609060101010101" charset="-122"/>
                <a:ea typeface="黑体" panose="02010609060101010101" charset="-122"/>
              </a:rPr>
              <a:t>大学材料化学实验室，</a:t>
            </a:r>
            <a:r>
              <a:rPr lang="en-US" altLang="zh-CN" sz="2000" dirty="0">
                <a:solidFill>
                  <a:srgbClr val="0000FF"/>
                </a:solidFill>
                <a:latin typeface="黑体" panose="02010609060101010101" charset="-122"/>
                <a:ea typeface="黑体" panose="02010609060101010101" charset="-122"/>
              </a:rPr>
              <a:t>11</a:t>
            </a:r>
            <a:r>
              <a:rPr lang="zh-CN" altLang="en-US" sz="2000" dirty="0">
                <a:solidFill>
                  <a:srgbClr val="0000FF"/>
                </a:solidFill>
                <a:latin typeface="黑体" panose="02010609060101010101" charset="-122"/>
                <a:ea typeface="黑体" panose="02010609060101010101" charset="-122"/>
              </a:rPr>
              <a:t>名研究生实验过程中，发生铝镁粉末材料爆燃事故，造成</a:t>
            </a:r>
            <a:r>
              <a:rPr lang="en-US" altLang="zh-CN" sz="2000" dirty="0">
                <a:solidFill>
                  <a:srgbClr val="0000FF"/>
                </a:solidFill>
                <a:latin typeface="黑体" panose="02010609060101010101" charset="-122"/>
                <a:ea typeface="黑体" panose="02010609060101010101" charset="-122"/>
              </a:rPr>
              <a:t>2</a:t>
            </a:r>
            <a:r>
              <a:rPr lang="zh-CN" altLang="en-US" sz="2000" dirty="0">
                <a:solidFill>
                  <a:srgbClr val="0000FF"/>
                </a:solidFill>
                <a:latin typeface="黑体" panose="02010609060101010101" charset="-122"/>
                <a:ea typeface="黑体" panose="02010609060101010101" charset="-122"/>
              </a:rPr>
              <a:t>名同学死亡、</a:t>
            </a:r>
            <a:r>
              <a:rPr lang="en-US" altLang="zh-CN" sz="2000" dirty="0">
                <a:solidFill>
                  <a:srgbClr val="0000FF"/>
                </a:solidFill>
                <a:latin typeface="黑体" panose="02010609060101010101" charset="-122"/>
                <a:ea typeface="黑体" panose="02010609060101010101" charset="-122"/>
              </a:rPr>
              <a:t>2</a:t>
            </a:r>
            <a:r>
              <a:rPr lang="zh-CN" altLang="en-US" sz="2000" dirty="0">
                <a:solidFill>
                  <a:srgbClr val="0000FF"/>
                </a:solidFill>
                <a:latin typeface="黑体" panose="02010609060101010101" charset="-122"/>
                <a:ea typeface="黑体" panose="02010609060101010101" charset="-122"/>
              </a:rPr>
              <a:t>名同学重伤和</a:t>
            </a:r>
            <a:r>
              <a:rPr lang="en-US" altLang="zh-CN" sz="2000" dirty="0">
                <a:solidFill>
                  <a:srgbClr val="0000FF"/>
                </a:solidFill>
                <a:latin typeface="黑体" panose="02010609060101010101" charset="-122"/>
                <a:ea typeface="黑体" panose="02010609060101010101" charset="-122"/>
              </a:rPr>
              <a:t>7</a:t>
            </a:r>
            <a:r>
              <a:rPr lang="zh-CN" altLang="en-US" sz="2000" dirty="0">
                <a:solidFill>
                  <a:srgbClr val="0000FF"/>
                </a:solidFill>
                <a:latin typeface="黑体" panose="02010609060101010101" charset="-122"/>
                <a:ea typeface="黑体" panose="02010609060101010101" charset="-122"/>
              </a:rPr>
              <a:t>名同学轻伤的重大安全</a:t>
            </a:r>
            <a:r>
              <a:rPr lang="zh-CN" altLang="en-US" sz="2000" dirty="0">
                <a:solidFill>
                  <a:srgbClr val="0000FF"/>
                </a:solidFill>
                <a:latin typeface="黑体" panose="02010609060101010101" charset="-122"/>
                <a:ea typeface="黑体" panose="02010609060101010101" charset="-122"/>
              </a:rPr>
              <a:t>事故。</a:t>
            </a:r>
            <a:endParaRPr lang="zh-CN" altLang="en-US" sz="2000" dirty="0">
              <a:solidFill>
                <a:srgbClr val="0000FF"/>
              </a:solidFill>
              <a:latin typeface="黑体" panose="02010609060101010101" charset="-122"/>
              <a:ea typeface="黑体" panose="02010609060101010101" charset="-122"/>
            </a:endParaRPr>
          </a:p>
        </p:txBody>
      </p:sp>
      <p:pic>
        <p:nvPicPr>
          <p:cNvPr id="4" name="图片 3">
            <a:hlinkClick r:id="rId2"/>
          </p:cNvPr>
          <p:cNvPicPr>
            <a:picLocks noChangeAspect="1"/>
          </p:cNvPicPr>
          <p:nvPr>
            <p:custDataLst>
              <p:tags r:id="rId3"/>
            </p:custDataLst>
          </p:nvPr>
        </p:nvPicPr>
        <p:blipFill>
          <a:blip r:embed="rId4"/>
          <a:stretch>
            <a:fillRect/>
          </a:stretch>
        </p:blipFill>
        <p:spPr>
          <a:xfrm>
            <a:off x="1406525" y="2082165"/>
            <a:ext cx="5720715" cy="3185160"/>
          </a:xfrm>
          <a:prstGeom prst="rect">
            <a:avLst/>
          </a:prstGeom>
        </p:spPr>
      </p:pic>
    </p:spTree>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二、高校实验室</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安全事故案例</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609600" y="1603375"/>
            <a:ext cx="7924800" cy="478155"/>
          </a:xfrm>
          <a:prstGeom prst="rect">
            <a:avLst/>
          </a:prstGeom>
          <a:noFill/>
          <a:ln w="12700" cap="sq">
            <a:noFill/>
            <a:miter lim="800000"/>
            <a:headEnd type="none" w="sm" len="sm"/>
            <a:tailEnd type="none" w="sm" len="sm"/>
          </a:ln>
          <a:effectLst/>
        </p:spPr>
        <p:txBody>
          <a:bodyPr>
            <a:spAutoFit/>
          </a:bodyPr>
          <a:lstStyle/>
          <a:p>
            <a:pPr marL="457200" marR="0" indent="-457200" defTabSz="914400">
              <a:spcBef>
                <a:spcPct val="20000"/>
              </a:spcBef>
              <a:buSzPct val="110000"/>
              <a:buFont typeface="Wingdings" panose="05000000000000000000" pitchFamily="2" charset="2"/>
              <a:buNone/>
              <a:defRPr/>
            </a:pPr>
            <a:r>
              <a:rPr kumimoji="1" 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8. </a:t>
            </a:r>
            <a:r>
              <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长沙某高校实验室燃爆事故</a:t>
            </a:r>
            <a:endPar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endParaRPr>
          </a:p>
        </p:txBody>
      </p:sp>
      <p:sp>
        <p:nvSpPr>
          <p:cNvPr id="363528" name="Rectangle 8"/>
          <p:cNvSpPr/>
          <p:nvPr/>
        </p:nvSpPr>
        <p:spPr>
          <a:xfrm>
            <a:off x="4563745" y="2081530"/>
            <a:ext cx="4305935" cy="3784600"/>
          </a:xfrm>
          <a:prstGeom prst="rect">
            <a:avLst/>
          </a:prstGeom>
          <a:noFill/>
          <a:ln w="19050">
            <a:noFill/>
          </a:ln>
        </p:spPr>
        <p:txBody>
          <a:bodyPr wrap="square" anchor="t" anchorCtr="0">
            <a:spAutoFit/>
          </a:bodyPr>
          <a:p>
            <a:pPr>
              <a:lnSpc>
                <a:spcPct val="150000"/>
              </a:lnSpc>
            </a:pPr>
            <a:r>
              <a:rPr lang="zh-CN" altLang="en-US" sz="2000" dirty="0">
                <a:solidFill>
                  <a:srgbClr val="0000FF"/>
                </a:solidFill>
                <a:latin typeface="黑体" panose="02010609060101010101" charset="-122"/>
                <a:ea typeface="黑体" panose="02010609060101010101" charset="-122"/>
              </a:rPr>
              <a:t>2022年4月20日，XX大学一实验室发生实验室安全事故,该校与工程学院一博士生在事故中受伤,全身80%烧伤,气管因吸入大量灼热铝粉而烧裂,截止到昨天依然留住ICU急救,医院已下达病危通知书。事故初步原因为铝粉燃爆,据传导师擅自将实验室改为会议室,将其他地方改为</a:t>
            </a:r>
            <a:r>
              <a:rPr lang="zh-CN" altLang="en-US" sz="2000" dirty="0">
                <a:solidFill>
                  <a:srgbClr val="0000FF"/>
                </a:solidFill>
                <a:latin typeface="黑体" panose="02010609060101010101" charset="-122"/>
                <a:ea typeface="黑体" panose="02010609060101010101" charset="-122"/>
              </a:rPr>
              <a:t>实验室。</a:t>
            </a:r>
            <a:endParaRPr lang="zh-CN" altLang="en-US" sz="2000" dirty="0">
              <a:solidFill>
                <a:srgbClr val="0000FF"/>
              </a:solidFill>
              <a:latin typeface="黑体" panose="02010609060101010101" charset="-122"/>
              <a:ea typeface="黑体" panose="02010609060101010101" charset="-122"/>
            </a:endParaRPr>
          </a:p>
        </p:txBody>
      </p:sp>
      <p:pic>
        <p:nvPicPr>
          <p:cNvPr id="115" name="图片 114"/>
          <p:cNvPicPr/>
          <p:nvPr>
            <p:custDataLst>
              <p:tags r:id="rId2"/>
            </p:custDataLst>
          </p:nvPr>
        </p:nvPicPr>
        <p:blipFill>
          <a:blip r:embed="rId3"/>
          <a:stretch>
            <a:fillRect/>
          </a:stretch>
        </p:blipFill>
        <p:spPr>
          <a:xfrm>
            <a:off x="66675" y="2637155"/>
            <a:ext cx="4497070" cy="2673985"/>
          </a:xfrm>
          <a:prstGeom prst="rect">
            <a:avLst/>
          </a:prstGeom>
          <a:noFill/>
          <a:ln w="9525">
            <a:noFill/>
          </a:ln>
        </p:spPr>
      </p:pic>
    </p:spTree>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二、高校实验室</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安全事故案例</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609600" y="1603375"/>
            <a:ext cx="7924800" cy="478155"/>
          </a:xfrm>
          <a:prstGeom prst="rect">
            <a:avLst/>
          </a:prstGeom>
          <a:noFill/>
          <a:ln w="12700" cap="sq">
            <a:noFill/>
            <a:miter lim="800000"/>
            <a:headEnd type="none" w="sm" len="sm"/>
            <a:tailEnd type="none" w="sm" len="sm"/>
          </a:ln>
          <a:effectLst/>
        </p:spPr>
        <p:txBody>
          <a:bodyPr>
            <a:spAutoFit/>
          </a:bodyPr>
          <a:lstStyle/>
          <a:p>
            <a:pPr marL="457200" marR="0" indent="-457200" defTabSz="914400">
              <a:spcBef>
                <a:spcPct val="20000"/>
              </a:spcBef>
              <a:buSzPct val="110000"/>
              <a:buFont typeface="Wingdings" panose="05000000000000000000" pitchFamily="2" charset="2"/>
              <a:buNone/>
              <a:defRPr/>
            </a:pPr>
            <a:r>
              <a:rPr kumimoji="1" 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9. </a:t>
            </a:r>
            <a:r>
              <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发生在我们身边的</a:t>
            </a:r>
            <a:r>
              <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事故</a:t>
            </a:r>
            <a:endPar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endParaRPr>
          </a:p>
        </p:txBody>
      </p:sp>
      <p:pic>
        <p:nvPicPr>
          <p:cNvPr id="2" name="图片 1"/>
          <p:cNvPicPr>
            <a:picLocks noChangeAspect="1"/>
          </p:cNvPicPr>
          <p:nvPr>
            <p:custDataLst>
              <p:tags r:id="rId2"/>
            </p:custDataLst>
          </p:nvPr>
        </p:nvPicPr>
        <p:blipFill>
          <a:blip r:embed="rId3"/>
          <a:stretch>
            <a:fillRect/>
          </a:stretch>
        </p:blipFill>
        <p:spPr>
          <a:xfrm>
            <a:off x="215900" y="2192020"/>
            <a:ext cx="3425825" cy="4538980"/>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3794760" y="5226050"/>
            <a:ext cx="5033010" cy="1530350"/>
          </a:xfrm>
          <a:prstGeom prst="rect">
            <a:avLst/>
          </a:prstGeom>
        </p:spPr>
      </p:pic>
      <p:pic>
        <p:nvPicPr>
          <p:cNvPr id="4" name="图片 3"/>
          <p:cNvPicPr>
            <a:picLocks noChangeAspect="1"/>
          </p:cNvPicPr>
          <p:nvPr>
            <p:custDataLst>
              <p:tags r:id="rId6"/>
            </p:custDataLst>
          </p:nvPr>
        </p:nvPicPr>
        <p:blipFill>
          <a:blip r:embed="rId7"/>
          <a:stretch>
            <a:fillRect/>
          </a:stretch>
        </p:blipFill>
        <p:spPr>
          <a:xfrm>
            <a:off x="3794760" y="2179320"/>
            <a:ext cx="4739640" cy="3009265"/>
          </a:xfrm>
          <a:prstGeom prst="rect">
            <a:avLst/>
          </a:prstGeom>
        </p:spPr>
      </p:pic>
    </p:spTree>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三、</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水力学实验室布局</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609600" y="1603375"/>
            <a:ext cx="7924800" cy="423545"/>
          </a:xfrm>
          <a:prstGeom prst="rect">
            <a:avLst/>
          </a:prstGeom>
          <a:noFill/>
          <a:ln w="12700" cap="sq">
            <a:noFill/>
            <a:miter lim="800000"/>
            <a:headEnd type="none" w="sm" len="sm"/>
            <a:tailEnd type="none" w="sm" len="sm"/>
          </a:ln>
          <a:effectLst/>
        </p:spPr>
        <p:txBody>
          <a:bodyPr>
            <a:spAutoFit/>
          </a:bodyPr>
          <a:lstStyle/>
          <a:p>
            <a:pPr marL="457200" marR="0" indent="-457200" defTabSz="914400">
              <a:spcBef>
                <a:spcPct val="20000"/>
              </a:spcBef>
              <a:buSzPct val="110000"/>
              <a:buFont typeface="Wingdings" panose="05000000000000000000" pitchFamily="2" charset="2"/>
              <a:buNone/>
              <a:defRPr/>
            </a:pPr>
            <a:r>
              <a:rPr kumimoji="1" lang="zh-CN" altLang="en-US" kern="1200" cap="none" spc="0" normalizeH="0" baseline="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水工模型大厅（水利馆）、水槽室（纬地楼南附楼）</a:t>
            </a:r>
            <a:endParaRPr kumimoji="1" lang="zh-CN" altLang="en-US" kern="1200" cap="none" spc="0" normalizeH="0" baseline="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endParaRPr>
          </a:p>
        </p:txBody>
      </p:sp>
      <p:pic>
        <p:nvPicPr>
          <p:cNvPr id="2" name="图片 1"/>
          <p:cNvPicPr>
            <a:picLocks noChangeAspect="1"/>
          </p:cNvPicPr>
          <p:nvPr>
            <p:custDataLst>
              <p:tags r:id="rId2"/>
            </p:custDataLst>
          </p:nvPr>
        </p:nvPicPr>
        <p:blipFill>
          <a:blip r:embed="rId3"/>
          <a:stretch>
            <a:fillRect/>
          </a:stretch>
        </p:blipFill>
        <p:spPr>
          <a:xfrm>
            <a:off x="1518285" y="2026920"/>
            <a:ext cx="6106795" cy="4545330"/>
          </a:xfrm>
          <a:prstGeom prst="rect">
            <a:avLst/>
          </a:prstGeom>
        </p:spPr>
      </p:pic>
      <p:sp>
        <p:nvSpPr>
          <p:cNvPr id="3" name="矩形 2"/>
          <p:cNvSpPr/>
          <p:nvPr/>
        </p:nvSpPr>
        <p:spPr>
          <a:xfrm>
            <a:off x="5200650" y="4248150"/>
            <a:ext cx="1038225" cy="361950"/>
          </a:xfrm>
          <a:prstGeom prst="rect">
            <a:avLst/>
          </a:prstGeom>
          <a:noFill/>
          <a:ln w="25400" cap="sq" cmpd="sng" algn="ctr">
            <a:solidFill>
              <a:srgbClr val="FF0000"/>
            </a:solidFill>
            <a:prstDash val="solid"/>
            <a:round/>
            <a:headEnd type="none" w="med" len="med"/>
            <a:tailEnd type="triangle" w="med" len="lg"/>
          </a:ln>
        </p:spPr>
        <p:txBody>
          <a:bodyPr vert="horz" wrap="square" lIns="91440" tIns="45720" rIns="91440" bIns="45720" numCol="1" anchor="t" anchorCtr="0" compatLnSpc="1">
            <a:spAutoFit/>
          </a:bodyPr>
          <a:p>
            <a: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pPr>
            <a:endPara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endParaRPr>
          </a:p>
        </p:txBody>
      </p:sp>
      <p:sp>
        <p:nvSpPr>
          <p:cNvPr id="4" name="矩形 3"/>
          <p:cNvSpPr/>
          <p:nvPr/>
        </p:nvSpPr>
        <p:spPr>
          <a:xfrm>
            <a:off x="2724150" y="3848100"/>
            <a:ext cx="628650" cy="142875"/>
          </a:xfrm>
          <a:prstGeom prst="rect">
            <a:avLst/>
          </a:prstGeom>
          <a:noFill/>
          <a:ln w="25400" cap="sq" cmpd="sng" algn="ctr">
            <a:solidFill>
              <a:srgbClr val="FF0000"/>
            </a:solidFill>
            <a:prstDash val="solid"/>
            <a:round/>
            <a:headEnd type="none" w="med" len="med"/>
            <a:tailEnd type="triangle" w="med" len="lg"/>
          </a:ln>
        </p:spPr>
        <p:txBody>
          <a:bodyPr vert="horz" wrap="square" lIns="91440" tIns="45720" rIns="91440" bIns="45720" numCol="1" anchor="t" anchorCtr="0" compatLnSpc="1">
            <a:spAutoFit/>
          </a:bodyPr>
          <a:p>
            <a: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pPr>
            <a:endPara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endParaRPr>
          </a:p>
        </p:txBody>
      </p:sp>
    </p:spTree>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三、</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水力学实验室布局</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609600" y="1603375"/>
            <a:ext cx="7924800" cy="423545"/>
          </a:xfrm>
          <a:prstGeom prst="rect">
            <a:avLst/>
          </a:prstGeom>
          <a:noFill/>
          <a:ln w="12700" cap="sq">
            <a:noFill/>
            <a:miter lim="800000"/>
            <a:headEnd type="none" w="sm" len="sm"/>
            <a:tailEnd type="none" w="sm" len="sm"/>
          </a:ln>
          <a:effectLst/>
        </p:spPr>
        <p:txBody>
          <a:bodyPr>
            <a:spAutoFit/>
          </a:bodyPr>
          <a:lstStyle/>
          <a:p>
            <a:pPr marL="457200" marR="0" indent="-457200" defTabSz="914400">
              <a:spcBef>
                <a:spcPct val="20000"/>
              </a:spcBef>
              <a:buSzPct val="110000"/>
              <a:buFont typeface="Wingdings" panose="05000000000000000000" pitchFamily="2" charset="2"/>
              <a:buNone/>
              <a:defRPr/>
            </a:pPr>
            <a:r>
              <a:rPr kumimoji="1" lang="zh-CN" altLang="en-US" kern="1200" cap="none" spc="0" normalizeH="0" baseline="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水工模型大厅（水利馆）</a:t>
            </a:r>
            <a:endParaRPr kumimoji="1" lang="zh-CN" altLang="en-US" kern="1200" cap="none" spc="0" normalizeH="0" baseline="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endParaRPr>
          </a:p>
        </p:txBody>
      </p:sp>
      <p:pic>
        <p:nvPicPr>
          <p:cNvPr id="5" name="图片 4"/>
          <p:cNvPicPr>
            <a:picLocks noChangeAspect="1"/>
          </p:cNvPicPr>
          <p:nvPr/>
        </p:nvPicPr>
        <p:blipFill>
          <a:blip r:embed="rId2"/>
          <a:srcRect t="14091" b="25731"/>
          <a:stretch>
            <a:fillRect/>
          </a:stretch>
        </p:blipFill>
        <p:spPr>
          <a:xfrm>
            <a:off x="0" y="2077085"/>
            <a:ext cx="9128760" cy="4120515"/>
          </a:xfrm>
          <a:prstGeom prst="rect">
            <a:avLst/>
          </a:prstGeom>
        </p:spPr>
      </p:pic>
    </p:spTree>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页脚占位符 2"/>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rPr>
              <a:t>水力学实验室安排培训</a:t>
            </a:r>
            <a:endParaRPr lang="zh-CN" altLang="en-US" sz="1600" dirty="0">
              <a:latin typeface="黑体" panose="02010609060101010101" charset="-122"/>
              <a:ea typeface="黑体" panose="02010609060101010101" charset="-122"/>
            </a:endParaRPr>
          </a:p>
        </p:txBody>
      </p:sp>
      <p:sp>
        <p:nvSpPr>
          <p:cNvPr id="361474" name="Text Box 2"/>
          <p:cNvSpPr txBox="1">
            <a:spLocks noChangeArrowheads="1"/>
          </p:cNvSpPr>
          <p:nvPr/>
        </p:nvSpPr>
        <p:spPr bwMode="auto">
          <a:xfrm>
            <a:off x="1961515" y="736600"/>
            <a:ext cx="5788660" cy="583565"/>
          </a:xfrm>
          <a:prstGeom prst="rect">
            <a:avLst/>
          </a:prstGeom>
          <a:noFill/>
          <a:ln w="12700" cap="sq">
            <a:noFill/>
            <a:miter lim="800000"/>
            <a:headEnd type="none" w="sm" len="sm"/>
            <a:tailEnd type="none" w="sm" len="sm"/>
          </a:ln>
          <a:effectLst/>
        </p:spPr>
        <p:txBody>
          <a:bodyPr wrap="square">
            <a:spAutoFit/>
          </a:bodyPr>
          <a:lstStyle/>
          <a:p>
            <a:pPr marR="0" algn="ctr" defTabSz="914400">
              <a:lnSpc>
                <a:spcPct val="100000"/>
              </a:lnSpc>
              <a:buClrTx/>
              <a:buSzTx/>
              <a:buFontTx/>
              <a:buNone/>
              <a:defRPr/>
            </a:pPr>
            <a:r>
              <a:rPr kumimoji="1" lang="zh-CN" altLang="en-US" sz="3200" kern="1200" cap="none" spc="0" normalizeH="0" baseline="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mn-cs"/>
              </a:rPr>
              <a:t>目</a:t>
            </a:r>
            <a:r>
              <a:rPr kumimoji="1" lang="en-US" altLang="zh-CN" sz="3200" kern="1200" cap="none" spc="0" normalizeH="0" baseline="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mn-cs"/>
              </a:rPr>
              <a:t>  </a:t>
            </a:r>
            <a:r>
              <a:rPr kumimoji="1" lang="zh-CN" altLang="en-US" sz="3200" kern="1200" cap="none" spc="0" normalizeH="0" baseline="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mn-cs"/>
              </a:rPr>
              <a:t>录</a:t>
            </a:r>
            <a:endParaRPr kumimoji="1" lang="zh-CN" altLang="en-US" sz="3200" kern="1200" cap="none" spc="0" normalizeH="0" baseline="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mn-cs"/>
            </a:endParaRPr>
          </a:p>
        </p:txBody>
      </p:sp>
      <p:sp>
        <p:nvSpPr>
          <p:cNvPr id="361480" name="Rectangle 8"/>
          <p:cNvSpPr/>
          <p:nvPr/>
        </p:nvSpPr>
        <p:spPr>
          <a:xfrm>
            <a:off x="1017905" y="1612900"/>
            <a:ext cx="7557135" cy="4891405"/>
          </a:xfrm>
          <a:prstGeom prst="rect">
            <a:avLst/>
          </a:prstGeom>
          <a:noFill/>
          <a:ln w="19050">
            <a:noFill/>
          </a:ln>
        </p:spPr>
        <p:txBody>
          <a:bodyPr wrap="square" anchor="t" anchorCtr="0">
            <a:spAutoFit/>
          </a:bodyPr>
          <a:p>
            <a:pPr marR="0" lvl="0" algn="l" defTabSz="914400" rtl="0" eaLnBrk="1" fontAlgn="base" latinLnBrk="0" hangingPunct="1">
              <a:lnSpc>
                <a:spcPct val="150000"/>
              </a:lnSpc>
              <a:spcBef>
                <a:spcPct val="20000"/>
              </a:spcBef>
              <a:buClr>
                <a:srgbClr val="0000FF"/>
              </a:buClr>
              <a:buSzTx/>
              <a:buFont typeface="Wingdings" panose="05000000000000000000" pitchFamily="2" charset="2"/>
            </a:pPr>
            <a:r>
              <a:rPr lang="zh-CN" altLang="en-US" dirty="0">
                <a:solidFill>
                  <a:srgbClr val="0000FF"/>
                </a:solidFill>
                <a:latin typeface="黑体" panose="02010609060101010101" charset="-122"/>
                <a:ea typeface="黑体" panose="02010609060101010101" charset="-122"/>
                <a:sym typeface="+mn-ea"/>
              </a:rPr>
              <a:t>一、安全</a:t>
            </a:r>
            <a:r>
              <a:rPr lang="zh-CN" altLang="en-US" dirty="0">
                <a:solidFill>
                  <a:srgbClr val="0000FF"/>
                </a:solidFill>
                <a:latin typeface="黑体" panose="02010609060101010101" charset="-122"/>
                <a:ea typeface="黑体" panose="02010609060101010101" charset="-122"/>
                <a:sym typeface="+mn-ea"/>
              </a:rPr>
              <a:t>管理理念</a:t>
            </a:r>
            <a:endParaRPr lang="zh-CN" altLang="en-US" dirty="0">
              <a:solidFill>
                <a:srgbClr val="0000FF"/>
              </a:solidFill>
              <a:latin typeface="黑体" panose="02010609060101010101" charset="-122"/>
              <a:ea typeface="黑体" panose="02010609060101010101" charset="-122"/>
              <a:sym typeface="+mn-ea"/>
            </a:endParaRPr>
          </a:p>
          <a:p>
            <a:pPr marR="0" lvl="0" algn="l" defTabSz="914400" rtl="0" eaLnBrk="1" fontAlgn="base" latinLnBrk="0" hangingPunct="1">
              <a:lnSpc>
                <a:spcPct val="150000"/>
              </a:lnSpc>
              <a:spcBef>
                <a:spcPct val="20000"/>
              </a:spcBef>
              <a:buClr>
                <a:srgbClr val="0000FF"/>
              </a:buClr>
              <a:buSzTx/>
              <a:buFont typeface="Wingdings" panose="05000000000000000000" pitchFamily="2" charset="2"/>
            </a:pPr>
            <a:r>
              <a:rPr lang="zh-CN" altLang="en-US" dirty="0">
                <a:solidFill>
                  <a:srgbClr val="0000FF"/>
                </a:solidFill>
                <a:latin typeface="黑体" panose="02010609060101010101" charset="-122"/>
                <a:ea typeface="黑体" panose="02010609060101010101" charset="-122"/>
                <a:sym typeface="+mn-ea"/>
              </a:rPr>
              <a:t>二、高校案例警示</a:t>
            </a:r>
            <a:endParaRPr lang="zh-CN" altLang="en-US" dirty="0">
              <a:solidFill>
                <a:srgbClr val="0000FF"/>
              </a:solidFill>
              <a:latin typeface="黑体" panose="02010609060101010101" charset="-122"/>
              <a:ea typeface="黑体" panose="02010609060101010101" charset="-122"/>
              <a:sym typeface="+mn-ea"/>
            </a:endParaRPr>
          </a:p>
          <a:p>
            <a:pPr marR="0" lvl="0" algn="l" defTabSz="914400" rtl="0" eaLnBrk="1" fontAlgn="base" latinLnBrk="0" hangingPunct="1">
              <a:lnSpc>
                <a:spcPct val="150000"/>
              </a:lnSpc>
              <a:spcBef>
                <a:spcPct val="20000"/>
              </a:spcBef>
              <a:buClr>
                <a:srgbClr val="0000FF"/>
              </a:buClr>
              <a:buSzTx/>
              <a:buFont typeface="Wingdings" panose="05000000000000000000" pitchFamily="2" charset="2"/>
            </a:pPr>
            <a:r>
              <a:rPr lang="zh-CN" altLang="en-US" dirty="0">
                <a:solidFill>
                  <a:srgbClr val="0000FF"/>
                </a:solidFill>
                <a:latin typeface="黑体" panose="02010609060101010101" charset="-122"/>
                <a:ea typeface="黑体" panose="02010609060101010101" charset="-122"/>
                <a:sym typeface="+mn-ea"/>
              </a:rPr>
              <a:t>三、水力学实验室布局</a:t>
            </a:r>
            <a:endParaRPr lang="zh-CN" altLang="en-US" dirty="0">
              <a:solidFill>
                <a:srgbClr val="0000FF"/>
              </a:solidFill>
              <a:latin typeface="黑体" panose="02010609060101010101" charset="-122"/>
              <a:ea typeface="黑体" panose="02010609060101010101" charset="-122"/>
              <a:sym typeface="+mn-ea"/>
            </a:endParaRPr>
          </a:p>
          <a:p>
            <a:pPr marR="0" lvl="0" algn="l" defTabSz="914400" rtl="0" eaLnBrk="1" fontAlgn="base" latinLnBrk="0" hangingPunct="1">
              <a:lnSpc>
                <a:spcPct val="150000"/>
              </a:lnSpc>
              <a:spcBef>
                <a:spcPct val="20000"/>
              </a:spcBef>
              <a:buClr>
                <a:srgbClr val="0000FF"/>
              </a:buClr>
              <a:buSzTx/>
              <a:buFont typeface="Wingdings" panose="05000000000000000000" pitchFamily="2" charset="2"/>
            </a:pPr>
            <a:r>
              <a:rPr lang="zh-CN" altLang="en-US" dirty="0">
                <a:solidFill>
                  <a:srgbClr val="0000FF"/>
                </a:solidFill>
                <a:latin typeface="黑体" panose="02010609060101010101" charset="-122"/>
                <a:ea typeface="黑体" panose="02010609060101010101" charset="-122"/>
                <a:sym typeface="+mn-ea"/>
              </a:rPr>
              <a:t>四、实验首要</a:t>
            </a:r>
            <a:r>
              <a:rPr lang="zh-CN" altLang="en-US" dirty="0">
                <a:solidFill>
                  <a:srgbClr val="0000FF"/>
                </a:solidFill>
                <a:latin typeface="黑体" panose="02010609060101010101" charset="-122"/>
                <a:ea typeface="黑体" panose="02010609060101010101" charset="-122"/>
                <a:sym typeface="+mn-ea"/>
              </a:rPr>
              <a:t>规则</a:t>
            </a:r>
            <a:endParaRPr lang="zh-CN" altLang="en-US" dirty="0">
              <a:solidFill>
                <a:srgbClr val="0000FF"/>
              </a:solidFill>
              <a:latin typeface="黑体" panose="02010609060101010101" charset="-122"/>
              <a:ea typeface="黑体" panose="02010609060101010101" charset="-122"/>
              <a:sym typeface="+mn-ea"/>
            </a:endParaRPr>
          </a:p>
          <a:p>
            <a:pPr marR="0" lvl="0" algn="l" defTabSz="914400" rtl="0" eaLnBrk="1" fontAlgn="base" latinLnBrk="0" hangingPunct="1">
              <a:lnSpc>
                <a:spcPct val="150000"/>
              </a:lnSpc>
              <a:spcBef>
                <a:spcPct val="20000"/>
              </a:spcBef>
              <a:buClr>
                <a:srgbClr val="0000FF"/>
              </a:buClr>
              <a:buSzTx/>
              <a:buFont typeface="Wingdings" panose="05000000000000000000" pitchFamily="2" charset="2"/>
            </a:pPr>
            <a:r>
              <a:rPr lang="zh-CN" altLang="en-US" dirty="0">
                <a:solidFill>
                  <a:srgbClr val="0000FF"/>
                </a:solidFill>
                <a:latin typeface="黑体" panose="02010609060101010101" charset="-122"/>
                <a:ea typeface="黑体" panose="02010609060101010101" charset="-122"/>
                <a:sym typeface="+mn-ea"/>
              </a:rPr>
              <a:t>五、实验室规章制度解读</a:t>
            </a:r>
            <a:endParaRPr lang="zh-CN" altLang="en-US" dirty="0">
              <a:solidFill>
                <a:srgbClr val="0000FF"/>
              </a:solidFill>
              <a:latin typeface="黑体" panose="02010609060101010101" charset="-122"/>
              <a:ea typeface="黑体" panose="02010609060101010101" charset="-122"/>
              <a:sym typeface="+mn-ea"/>
            </a:endParaRPr>
          </a:p>
          <a:p>
            <a:pPr marR="0" lvl="0" algn="l" defTabSz="914400" rtl="0" eaLnBrk="1" fontAlgn="base" latinLnBrk="0" hangingPunct="1">
              <a:lnSpc>
                <a:spcPct val="150000"/>
              </a:lnSpc>
              <a:spcBef>
                <a:spcPct val="20000"/>
              </a:spcBef>
              <a:buClr>
                <a:srgbClr val="0000FF"/>
              </a:buClr>
              <a:buSzTx/>
              <a:buFont typeface="Wingdings" panose="05000000000000000000" pitchFamily="2" charset="2"/>
            </a:pPr>
            <a:r>
              <a:rPr lang="zh-CN" altLang="en-US" dirty="0">
                <a:solidFill>
                  <a:srgbClr val="0000FF"/>
                </a:solidFill>
                <a:latin typeface="黑体" panose="02010609060101010101" charset="-122"/>
                <a:ea typeface="黑体" panose="02010609060101010101" charset="-122"/>
                <a:sym typeface="+mn-ea"/>
              </a:rPr>
              <a:t>六、</a:t>
            </a:r>
            <a:r>
              <a:rPr lang="zh-CN" altLang="en-US" dirty="0">
                <a:solidFill>
                  <a:srgbClr val="0000FF"/>
                </a:solidFill>
                <a:latin typeface="黑体" panose="02010609060101010101" charset="-122"/>
                <a:ea typeface="黑体" panose="02010609060101010101" charset="-122"/>
                <a:sym typeface="+mn-ea"/>
              </a:rPr>
              <a:t>实验室各项安全事项及应急处置</a:t>
            </a:r>
            <a:endParaRPr lang="zh-CN" altLang="en-US" dirty="0">
              <a:solidFill>
                <a:srgbClr val="0000FF"/>
              </a:solidFill>
              <a:latin typeface="黑体" panose="02010609060101010101" charset="-122"/>
              <a:ea typeface="黑体" panose="02010609060101010101" charset="-122"/>
              <a:sym typeface="+mn-ea"/>
            </a:endParaRPr>
          </a:p>
          <a:p>
            <a:pPr marR="0" lvl="0" algn="l" defTabSz="914400" rtl="0" eaLnBrk="1" fontAlgn="base" latinLnBrk="0" hangingPunct="1">
              <a:lnSpc>
                <a:spcPct val="150000"/>
              </a:lnSpc>
              <a:spcBef>
                <a:spcPct val="20000"/>
              </a:spcBef>
              <a:buClr>
                <a:srgbClr val="0000FF"/>
              </a:buClr>
              <a:buSzTx/>
              <a:buFont typeface="Wingdings" panose="05000000000000000000" pitchFamily="2" charset="2"/>
            </a:pPr>
            <a:r>
              <a:rPr kumimoji="0" lang="zh-CN" altLang="en-US" b="1" i="0" u="none" strike="noStrike" cap="none" spc="0" normalizeH="0" baseline="0" dirty="0">
                <a:solidFill>
                  <a:srgbClr val="0000FF"/>
                </a:solidFill>
                <a:latin typeface="黑体" panose="02010609060101010101" charset="-122"/>
                <a:ea typeface="黑体" panose="02010609060101010101" charset="-122"/>
                <a:cs typeface="+mn-cs"/>
              </a:rPr>
              <a:t>七、</a:t>
            </a:r>
            <a:r>
              <a:rPr lang="zh-CN" altLang="en-US" dirty="0">
                <a:solidFill>
                  <a:srgbClr val="0000FF"/>
                </a:solidFill>
                <a:latin typeface="黑体" panose="02010609060101010101" charset="-122"/>
                <a:ea typeface="黑体" panose="02010609060101010101" charset="-122"/>
                <a:sym typeface="+mn-ea"/>
              </a:rPr>
              <a:t>会后任务布置（灭火器演示、水泵系统</a:t>
            </a:r>
            <a:r>
              <a:rPr lang="zh-CN" altLang="en-US" dirty="0">
                <a:solidFill>
                  <a:srgbClr val="0000FF"/>
                </a:solidFill>
                <a:latin typeface="黑体" panose="02010609060101010101" charset="-122"/>
                <a:ea typeface="黑体" panose="02010609060101010101" charset="-122"/>
                <a:sym typeface="+mn-ea"/>
              </a:rPr>
              <a:t>使用讲解）</a:t>
            </a:r>
            <a:endParaRPr kumimoji="0" lang="zh-CN" altLang="en-US" b="1" i="0" u="none" strike="noStrike" cap="none" spc="0" normalizeH="0" baseline="0" dirty="0">
              <a:solidFill>
                <a:srgbClr val="0000FF"/>
              </a:solidFill>
              <a:latin typeface="黑体" panose="02010609060101010101" charset="-122"/>
              <a:ea typeface="黑体" panose="02010609060101010101" charset="-122"/>
              <a:cs typeface="+mn-cs"/>
            </a:endParaRPr>
          </a:p>
          <a:p>
            <a:pPr marL="180975" indent="-180975" algn="l">
              <a:lnSpc>
                <a:spcPct val="110000"/>
              </a:lnSpc>
              <a:spcBef>
                <a:spcPct val="20000"/>
              </a:spcBef>
              <a:buClr>
                <a:srgbClr val="0000FF"/>
              </a:buClr>
              <a:buSzTx/>
              <a:buFont typeface="Wingdings" panose="05000000000000000000" pitchFamily="2" charset="2"/>
              <a:buChar char="Ø"/>
            </a:pPr>
            <a:endParaRPr lang="zh-CN" altLang="en-US" dirty="0">
              <a:latin typeface="黑体" panose="02010609060101010101" charset="-122"/>
              <a:ea typeface="黑体" panose="02010609060101010101" charset="-122"/>
            </a:endParaRPr>
          </a:p>
        </p:txBody>
      </p:sp>
    </p:spTree>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三、</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水力学实验室布局</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609600" y="1603375"/>
            <a:ext cx="7924800" cy="423545"/>
          </a:xfrm>
          <a:prstGeom prst="rect">
            <a:avLst/>
          </a:prstGeom>
          <a:noFill/>
          <a:ln w="12700" cap="sq">
            <a:noFill/>
            <a:miter lim="800000"/>
            <a:headEnd type="none" w="sm" len="sm"/>
            <a:tailEnd type="none" w="sm" len="sm"/>
          </a:ln>
          <a:effectLst/>
        </p:spPr>
        <p:txBody>
          <a:bodyPr>
            <a:spAutoFit/>
          </a:bodyPr>
          <a:lstStyle/>
          <a:p>
            <a:pPr marL="457200" marR="0" indent="-457200" defTabSz="914400">
              <a:spcBef>
                <a:spcPct val="20000"/>
              </a:spcBef>
              <a:buSzPct val="110000"/>
              <a:buFont typeface="Wingdings" panose="05000000000000000000" pitchFamily="2" charset="2"/>
              <a:buNone/>
              <a:defRPr/>
            </a:pPr>
            <a:r>
              <a:rPr kumimoji="1" lang="zh-CN" altLang="en-US" kern="1200" cap="none" spc="0" normalizeH="0" baseline="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水槽室（纬地楼南附楼）</a:t>
            </a:r>
            <a:endParaRPr kumimoji="1" lang="zh-CN" altLang="en-US" kern="1200" cap="none" spc="0" normalizeH="0" baseline="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endParaRPr>
          </a:p>
        </p:txBody>
      </p:sp>
      <p:pic>
        <p:nvPicPr>
          <p:cNvPr id="2" name="图片 1"/>
          <p:cNvPicPr>
            <a:picLocks noChangeAspect="1"/>
          </p:cNvPicPr>
          <p:nvPr>
            <p:custDataLst>
              <p:tags r:id="rId2"/>
            </p:custDataLst>
          </p:nvPr>
        </p:nvPicPr>
        <p:blipFill>
          <a:blip r:embed="rId3"/>
          <a:stretch>
            <a:fillRect/>
          </a:stretch>
        </p:blipFill>
        <p:spPr>
          <a:xfrm>
            <a:off x="235585" y="2182495"/>
            <a:ext cx="8673465" cy="4112260"/>
          </a:xfrm>
          <a:prstGeom prst="rect">
            <a:avLst/>
          </a:prstGeom>
        </p:spPr>
      </p:pic>
    </p:spTree>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四、</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实验首要</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规则</a:t>
            </a:r>
            <a:endPar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8" name="Rectangle 8"/>
          <p:cNvSpPr/>
          <p:nvPr/>
        </p:nvSpPr>
        <p:spPr>
          <a:xfrm>
            <a:off x="609600" y="1548130"/>
            <a:ext cx="8534400" cy="4604385"/>
          </a:xfrm>
          <a:prstGeom prst="rect">
            <a:avLst/>
          </a:prstGeom>
          <a:noFill/>
          <a:ln w="19050">
            <a:noFill/>
          </a:ln>
        </p:spPr>
        <p:txBody>
          <a:bodyPr wrap="square" anchor="t" anchorCtr="0">
            <a:noAutofit/>
          </a:bodyPr>
          <a:p>
            <a:pPr marL="480695" indent="-457200" algn="l" eaLnBrk="1" hangingPunct="1">
              <a:lnSpc>
                <a:spcPct val="130000"/>
              </a:lnSpc>
              <a:spcBef>
                <a:spcPts val="20"/>
              </a:spcBef>
              <a:spcAft>
                <a:spcPts val="0"/>
              </a:spcAft>
              <a:buClr>
                <a:srgbClr val="0000FF"/>
              </a:buClr>
              <a:buSzPct val="100000"/>
              <a:buFont typeface="Wingdings" panose="05000000000000000000" charset="0"/>
              <a:buChar char="Ø"/>
              <a:defRPr/>
            </a:pPr>
            <a:r>
              <a:rPr kumimoji="1" lang="zh-CN" altLang="en-US"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务必参加培训才能进入实验室开展实验</a:t>
            </a:r>
            <a:endParaRPr kumimoji="1" lang="zh-CN" altLang="en-US"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endParaRPr>
          </a:p>
          <a:p>
            <a:pPr marL="480695" indent="-457200" algn="l" eaLnBrk="1" hangingPunct="1">
              <a:lnSpc>
                <a:spcPct val="130000"/>
              </a:lnSpc>
              <a:spcBef>
                <a:spcPts val="20"/>
              </a:spcBef>
              <a:spcAft>
                <a:spcPts val="0"/>
              </a:spcAft>
              <a:buClr>
                <a:srgbClr val="0000FF"/>
              </a:buClr>
              <a:buSzPct val="100000"/>
              <a:buFont typeface="Wingdings" panose="05000000000000000000" charset="0"/>
              <a:buChar char="Ø"/>
              <a:defRPr/>
            </a:pPr>
            <a:r>
              <a:rPr kumimoji="1" lang="zh-CN" altLang="en-US"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办理实验手续，老师讲，申请书签字，交押金，借仪器</a:t>
            </a:r>
            <a:r>
              <a:rPr kumimoji="1" lang="zh-CN" altLang="en-US"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等</a:t>
            </a:r>
            <a:endParaRPr kumimoji="1" lang="zh-CN" altLang="en-US"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endParaRPr>
          </a:p>
          <a:p>
            <a:pPr marL="480695" indent="-457200" algn="l" eaLnBrk="1" hangingPunct="1">
              <a:lnSpc>
                <a:spcPct val="130000"/>
              </a:lnSpc>
              <a:spcBef>
                <a:spcPts val="20"/>
              </a:spcBef>
              <a:spcAft>
                <a:spcPts val="0"/>
              </a:spcAft>
              <a:buClr>
                <a:srgbClr val="0000FF"/>
              </a:buClr>
              <a:buSzPct val="100000"/>
              <a:buFont typeface="Wingdings" panose="05000000000000000000" charset="0"/>
              <a:buChar char="Ø"/>
              <a:defRPr/>
            </a:pPr>
            <a:r>
              <a:rPr kumimoji="1" lang="zh-CN" altLang="en-US"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务必遵守实验室规章制度，服从实验室管理</a:t>
            </a:r>
            <a:endParaRPr kumimoji="1" lang="zh-CN" altLang="en-US"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endParaRPr>
          </a:p>
          <a:p>
            <a:pPr marL="480695" indent="-457200" algn="l" eaLnBrk="1" hangingPunct="1">
              <a:lnSpc>
                <a:spcPct val="130000"/>
              </a:lnSpc>
              <a:spcBef>
                <a:spcPts val="20"/>
              </a:spcBef>
              <a:spcAft>
                <a:spcPts val="0"/>
              </a:spcAft>
              <a:buClr>
                <a:srgbClr val="0000FF"/>
              </a:buClr>
              <a:buSzPct val="100000"/>
              <a:buFont typeface="Wingdings" panose="05000000000000000000" charset="0"/>
              <a:buChar char="Ø"/>
              <a:defRPr/>
            </a:pPr>
            <a:r>
              <a:rPr kumimoji="1" lang="zh-CN" altLang="en-US"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指导老师是第一责任人，服从导师管理</a:t>
            </a:r>
            <a:endParaRPr kumimoji="1" lang="zh-CN" altLang="en-US"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endParaRPr>
          </a:p>
          <a:p>
            <a:pPr marL="480695" indent="-457200" algn="l" eaLnBrk="1" hangingPunct="1">
              <a:lnSpc>
                <a:spcPct val="130000"/>
              </a:lnSpc>
              <a:spcBef>
                <a:spcPts val="20"/>
              </a:spcBef>
              <a:spcAft>
                <a:spcPts val="0"/>
              </a:spcAft>
              <a:buClr>
                <a:srgbClr val="0000FF"/>
              </a:buClr>
              <a:buSzPct val="100000"/>
              <a:buFont typeface="Wingdings" panose="05000000000000000000" charset="0"/>
              <a:buChar char="Ø"/>
              <a:defRPr/>
            </a:pPr>
            <a:r>
              <a:rPr kumimoji="1" lang="zh-CN" altLang="en-US"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课题组内传-帮-带</a:t>
            </a:r>
            <a:endParaRPr kumimoji="1" lang="zh-CN" altLang="en-US"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endParaRPr>
          </a:p>
          <a:p>
            <a:pPr marL="480695" indent="-457200" algn="l" eaLnBrk="1" hangingPunct="1">
              <a:lnSpc>
                <a:spcPct val="130000"/>
              </a:lnSpc>
              <a:spcBef>
                <a:spcPts val="20"/>
              </a:spcBef>
              <a:spcAft>
                <a:spcPts val="0"/>
              </a:spcAft>
              <a:buClr>
                <a:srgbClr val="0000FF"/>
              </a:buClr>
              <a:buSzPct val="100000"/>
              <a:buFont typeface="Wingdings" panose="05000000000000000000" charset="0"/>
              <a:buChar char="Ø"/>
              <a:defRPr/>
            </a:pPr>
            <a:r>
              <a:rPr kumimoji="1" lang="zh-CN" altLang="en-US"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实验人员有维护实验室卫生环境及发现隐患上报的义务</a:t>
            </a:r>
            <a:endParaRPr kumimoji="1" lang="zh-CN" altLang="en-US"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endParaRPr>
          </a:p>
          <a:p>
            <a:pPr marL="480695" indent="-457200" algn="l" eaLnBrk="1" hangingPunct="1">
              <a:lnSpc>
                <a:spcPct val="130000"/>
              </a:lnSpc>
              <a:spcBef>
                <a:spcPts val="20"/>
              </a:spcBef>
              <a:spcAft>
                <a:spcPts val="0"/>
              </a:spcAft>
              <a:buClr>
                <a:srgbClr val="0000FF"/>
              </a:buClr>
              <a:buSzPct val="100000"/>
              <a:buFont typeface="Wingdings" panose="05000000000000000000" charset="0"/>
              <a:buChar char="Ø"/>
              <a:defRPr/>
            </a:pPr>
            <a:r>
              <a:rPr kumimoji="1" lang="zh-CN" altLang="en-US"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开展实验务必做好个人防护，进出应登记</a:t>
            </a:r>
            <a:endParaRPr kumimoji="1" lang="zh-CN" altLang="en-US"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endParaRPr>
          </a:p>
          <a:p>
            <a:pPr marL="480695" indent="-457200" algn="l" eaLnBrk="1" hangingPunct="1">
              <a:lnSpc>
                <a:spcPct val="130000"/>
              </a:lnSpc>
              <a:spcBef>
                <a:spcPts val="20"/>
              </a:spcBef>
              <a:spcAft>
                <a:spcPts val="0"/>
              </a:spcAft>
              <a:buClr>
                <a:srgbClr val="0000FF"/>
              </a:buClr>
              <a:buSzPct val="100000"/>
              <a:buFont typeface="Wingdings" panose="05000000000000000000" charset="0"/>
              <a:buChar char="Ø"/>
              <a:defRPr/>
            </a:pPr>
            <a:r>
              <a:rPr kumimoji="1" lang="zh-CN" altLang="en-US"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实验室开放时间：0</a:t>
            </a:r>
            <a:r>
              <a:rPr kumimoji="1" lang="en-US" altLang="zh-CN"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8</a:t>
            </a:r>
            <a:r>
              <a:rPr kumimoji="1" lang="zh-CN" altLang="en-US"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:00-</a:t>
            </a:r>
            <a:r>
              <a:rPr kumimoji="1" lang="en-US" altLang="zh-CN"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18</a:t>
            </a:r>
            <a:r>
              <a:rPr kumimoji="1" lang="zh-CN" altLang="en-US"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:00，其余时间和周末实验原则上要求指导老师在场，</a:t>
            </a:r>
            <a:r>
              <a:rPr kumimoji="1" lang="zh-CN" altLang="en-US"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原则上22:00后实验室禁止做实验</a:t>
            </a:r>
            <a:endParaRPr lang="zh-CN" altLang="en-US" dirty="0">
              <a:solidFill>
                <a:srgbClr val="0000FF"/>
              </a:solidFill>
              <a:latin typeface="黑体" panose="02010609060101010101" charset="-122"/>
              <a:ea typeface="黑体" panose="02010609060101010101" charset="-122"/>
            </a:endParaRPr>
          </a:p>
        </p:txBody>
      </p:sp>
    </p:spTree>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五、</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实验室规章制度解读</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609600" y="1603375"/>
            <a:ext cx="7924800" cy="478155"/>
          </a:xfrm>
          <a:prstGeom prst="rect">
            <a:avLst/>
          </a:prstGeom>
          <a:noFill/>
          <a:ln w="12700" cap="sq">
            <a:noFill/>
            <a:miter lim="800000"/>
            <a:headEnd type="none" w="sm" len="sm"/>
            <a:tailEnd type="none" w="sm" len="sm"/>
          </a:ln>
          <a:effectLst/>
        </p:spPr>
        <p:txBody>
          <a:bodyPr>
            <a:spAutoFit/>
          </a:bodyPr>
          <a:lstStyle/>
          <a:p>
            <a:pPr marL="457200" marR="0" indent="-457200" algn="l" defTabSz="914400">
              <a:spcBef>
                <a:spcPct val="20000"/>
              </a:spcBef>
              <a:buSzPct val="110000"/>
              <a:buFont typeface="Wingdings" panose="05000000000000000000" pitchFamily="2" charset="2"/>
              <a:buNone/>
              <a:defRPr/>
            </a:pPr>
            <a:r>
              <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实验室安全责任追究暂行规定</a:t>
            </a:r>
            <a:endParaRPr kumimoji="1" lang="zh-CN" altLang="en-US" sz="2800" kern="1200" cap="none" spc="0" normalizeH="0" baseline="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hlinkClick r:id="rId2" action="ppaction://hlinkfile"/>
            </a:endParaRPr>
          </a:p>
        </p:txBody>
      </p:sp>
      <p:sp>
        <p:nvSpPr>
          <p:cNvPr id="2" name="文本框 1"/>
          <p:cNvSpPr txBox="1"/>
          <p:nvPr/>
        </p:nvSpPr>
        <p:spPr>
          <a:xfrm>
            <a:off x="608965" y="2081530"/>
            <a:ext cx="8196580" cy="1087755"/>
          </a:xfrm>
          <a:prstGeom prst="rect">
            <a:avLst/>
          </a:prstGeom>
          <a:noFill/>
        </p:spPr>
        <p:txBody>
          <a:bodyPr wrap="square" rtlCol="0" anchor="t">
            <a:spAutoFit/>
          </a:bodyPr>
          <a:p>
            <a:r>
              <a:rPr lang="zh-CN" altLang="en-US" kern="0" noProof="0" dirty="0">
                <a:ln>
                  <a:noFill/>
                </a:ln>
                <a:solidFill>
                  <a:srgbClr val="000000"/>
                </a:solidFill>
                <a:effectLst/>
                <a:uLnTx/>
                <a:uFillTx/>
                <a:latin typeface="黑体" panose="02010609060101010101" charset="-122"/>
                <a:ea typeface="黑体" panose="02010609060101010101" charset="-122"/>
                <a:cs typeface="黑体" panose="02010609060101010101" charset="-122"/>
                <a:sym typeface="+mn-ea"/>
              </a:rPr>
              <a:t>根据相关责任人具体违规行为，划分为</a:t>
            </a:r>
            <a:r>
              <a:rPr lang="en-US" altLang="zh-CN" kern="0" noProof="0" dirty="0">
                <a:ln>
                  <a:noFill/>
                </a:ln>
                <a:solidFill>
                  <a:srgbClr val="CC0000"/>
                </a:solidFill>
                <a:effectLst/>
                <a:uLnTx/>
                <a:uFillTx/>
                <a:latin typeface="黑体" panose="02010609060101010101" charset="-122"/>
                <a:ea typeface="黑体" panose="02010609060101010101" charset="-122"/>
                <a:cs typeface="黑体" panose="02010609060101010101" charset="-122"/>
                <a:sym typeface="+mn-ea"/>
              </a:rPr>
              <a:t>4</a:t>
            </a:r>
            <a:r>
              <a:rPr lang="zh-CN" altLang="en-US" kern="0" noProof="0" dirty="0">
                <a:ln>
                  <a:noFill/>
                </a:ln>
                <a:solidFill>
                  <a:srgbClr val="CC0000"/>
                </a:solidFill>
                <a:effectLst/>
                <a:uLnTx/>
                <a:uFillTx/>
                <a:latin typeface="黑体" panose="02010609060101010101" charset="-122"/>
                <a:ea typeface="黑体" panose="02010609060101010101" charset="-122"/>
                <a:cs typeface="黑体" panose="02010609060101010101" charset="-122"/>
                <a:sym typeface="+mn-ea"/>
              </a:rPr>
              <a:t>个惩罚等级</a:t>
            </a:r>
            <a:r>
              <a:rPr lang="zh-CN" altLang="en-US" kern="0" noProof="0" dirty="0">
                <a:ln>
                  <a:noFill/>
                </a:ln>
                <a:solidFill>
                  <a:srgbClr val="000000"/>
                </a:solidFill>
                <a:effectLst/>
                <a:uLnTx/>
                <a:uFillTx/>
                <a:latin typeface="黑体" panose="02010609060101010101" charset="-122"/>
                <a:ea typeface="黑体" panose="02010609060101010101" charset="-122"/>
                <a:cs typeface="黑体" panose="02010609060101010101" charset="-122"/>
                <a:sym typeface="+mn-ea"/>
              </a:rPr>
              <a:t>，视情况给予当事人：</a:t>
            </a:r>
            <a:r>
              <a:rPr lang="zh-CN" altLang="en-US" kern="0" noProof="0" dirty="0">
                <a:ln>
                  <a:noFill/>
                </a:ln>
                <a:solidFill>
                  <a:srgbClr val="CC0000"/>
                </a:solidFill>
                <a:effectLst/>
                <a:uLnTx/>
                <a:uFillTx/>
                <a:latin typeface="黑体" panose="02010609060101010101" charset="-122"/>
                <a:ea typeface="黑体" panose="02010609060101010101" charset="-122"/>
                <a:cs typeface="黑体" panose="02010609060101010101" charset="-122"/>
                <a:sym typeface="+mn-ea"/>
              </a:rPr>
              <a:t>口头警告、书面检查、通报批评以及实验室禁用等处罚。</a:t>
            </a:r>
            <a:r>
              <a:rPr lang="zh-CN" altLang="en-US" kern="0" noProof="0" dirty="0">
                <a:ln>
                  <a:noFill/>
                </a:ln>
                <a:solidFill>
                  <a:srgbClr val="000000"/>
                </a:solidFill>
                <a:effectLst/>
                <a:uLnTx/>
                <a:uFillTx/>
                <a:latin typeface="黑体" panose="02010609060101010101" charset="-122"/>
                <a:ea typeface="黑体" panose="02010609060101010101" charset="-122"/>
                <a:cs typeface="黑体" panose="02010609060101010101" charset="-122"/>
                <a:sym typeface="+mn-ea"/>
              </a:rPr>
              <a:t>并与</a:t>
            </a:r>
            <a:r>
              <a:rPr lang="zh-CN" altLang="en-US" kern="0" noProof="0" dirty="0">
                <a:ln>
                  <a:noFill/>
                </a:ln>
                <a:solidFill>
                  <a:srgbClr val="CC0000"/>
                </a:solidFill>
                <a:effectLst/>
                <a:uLnTx/>
                <a:uFillTx/>
                <a:latin typeface="黑体" panose="02010609060101010101" charset="-122"/>
                <a:ea typeface="黑体" panose="02010609060101010101" charset="-122"/>
                <a:cs typeface="黑体" panose="02010609060101010101" charset="-122"/>
                <a:sym typeface="+mn-ea"/>
              </a:rPr>
              <a:t>个人评奖评优</a:t>
            </a:r>
            <a:r>
              <a:rPr lang="zh-CN" altLang="en-US" kern="0" noProof="0" dirty="0">
                <a:ln>
                  <a:noFill/>
                </a:ln>
                <a:solidFill>
                  <a:srgbClr val="000000"/>
                </a:solidFill>
                <a:effectLst/>
                <a:uLnTx/>
                <a:uFillTx/>
                <a:latin typeface="黑体" panose="02010609060101010101" charset="-122"/>
                <a:ea typeface="黑体" panose="02010609060101010101" charset="-122"/>
                <a:cs typeface="黑体" panose="02010609060101010101" charset="-122"/>
                <a:sym typeface="+mn-ea"/>
              </a:rPr>
              <a:t>挂钩。</a:t>
            </a:r>
            <a:endParaRPr lang="zh-CN" altLang="en-US" kern="0" noProof="0" dirty="0">
              <a:ln>
                <a:noFill/>
              </a:ln>
              <a:solidFill>
                <a:srgbClr val="000000"/>
              </a:solidFill>
              <a:effectLst/>
              <a:uLnTx/>
              <a:uFillTx/>
              <a:latin typeface="黑体" panose="02010609060101010101" charset="-122"/>
              <a:ea typeface="黑体" panose="02010609060101010101" charset="-122"/>
              <a:cs typeface="黑体" panose="02010609060101010101" charset="-122"/>
              <a:sym typeface="+mn-ea"/>
            </a:endParaRPr>
          </a:p>
        </p:txBody>
      </p:sp>
      <p:graphicFrame>
        <p:nvGraphicFramePr>
          <p:cNvPr id="5" name="表格 4"/>
          <p:cNvGraphicFramePr>
            <a:graphicFrameLocks noGrp="1"/>
          </p:cNvGraphicFramePr>
          <p:nvPr>
            <p:custDataLst>
              <p:tags r:id="rId3"/>
            </p:custDataLst>
          </p:nvPr>
        </p:nvGraphicFramePr>
        <p:xfrm>
          <a:off x="431800" y="3141663"/>
          <a:ext cx="8280400" cy="20848638"/>
        </p:xfrm>
        <a:graphic>
          <a:graphicData uri="http://schemas.openxmlformats.org/drawingml/2006/table">
            <a:tbl>
              <a:tblPr/>
              <a:tblGrid>
                <a:gridCol w="787400"/>
                <a:gridCol w="5607050"/>
                <a:gridCol w="1885950"/>
              </a:tblGrid>
              <a:tr h="274324">
                <a:tc>
                  <a:txBody>
                    <a:bodyPr/>
                    <a:lstStyle>
                      <a:lvl1pPr>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1800" b="1" i="0" u="none" strike="noStrike"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rPr>
                        <a:t>序号</a:t>
                      </a:r>
                      <a:endParaRPr kumimoji="0" lang="zh-CN" altLang="zh-CN" sz="1800" b="0" i="0" u="none" strike="noStrike" cap="none" normalizeH="0" baseline="0" dirty="0">
                        <a:ln>
                          <a:noFill/>
                        </a:ln>
                        <a:solidFill>
                          <a:schemeClr val="tx1"/>
                        </a:solidFill>
                        <a:effectLst/>
                        <a:latin typeface="Calibri" panose="020F0502020204030204" pitchFamily="34" charset="0"/>
                        <a:ea typeface="仿宋_GB2312" pitchFamily="49" charset="-122"/>
                        <a:cs typeface="Times New Roman" panose="02020603050405020304" pitchFamily="18" charset="0"/>
                      </a:endParaRPr>
                    </a:p>
                  </a:txBody>
                  <a:tcPr marL="36000" marR="36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1800" b="1" i="0" u="none" strike="noStrike"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违规内容</a:t>
                      </a:r>
                      <a:endParaRPr kumimoji="0" lang="zh-CN" altLang="zh-CN" sz="1800" b="0" i="0" u="none" strike="noStrike" cap="none" normalizeH="0" baseline="0">
                        <a:ln>
                          <a:noFill/>
                        </a:ln>
                        <a:solidFill>
                          <a:schemeClr val="tx1"/>
                        </a:solidFill>
                        <a:effectLst/>
                        <a:latin typeface="Calibri" panose="020F0502020204030204" pitchFamily="34" charset="0"/>
                        <a:ea typeface="仿宋_GB2312" pitchFamily="49" charset="-122"/>
                        <a:cs typeface="Times New Roman" panose="02020603050405020304" pitchFamily="18" charset="0"/>
                      </a:endParaRPr>
                    </a:p>
                  </a:txBody>
                  <a:tcPr marL="36000" marR="36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1800" b="1" i="0" u="none" strike="noStrike"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扣除基数等级</a:t>
                      </a:r>
                      <a:endParaRPr kumimoji="0" lang="zh-CN" altLang="zh-CN" sz="1800" b="0" i="0" u="none" strike="noStrike" cap="none" normalizeH="0" baseline="0">
                        <a:ln>
                          <a:noFill/>
                        </a:ln>
                        <a:solidFill>
                          <a:schemeClr val="tx1"/>
                        </a:solidFill>
                        <a:effectLst/>
                        <a:latin typeface="Calibri" panose="020F0502020204030204" pitchFamily="34" charset="0"/>
                        <a:ea typeface="仿宋_GB2312" pitchFamily="49" charset="-122"/>
                        <a:cs typeface="Times New Roman" panose="02020603050405020304" pitchFamily="18" charset="0"/>
                      </a:endParaRPr>
                    </a:p>
                  </a:txBody>
                  <a:tcPr marL="36000" marR="36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297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rPr>
                        <a:t>1</a:t>
                      </a:r>
                      <a:endParaRPr kumimoji="0" lang="zh-CN" alt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在实验室内吸烟、饮食；在实验室内（包括冰箱中）存放食品、饮料等；或使用带包装饮料瓶盛装水样且未单独设标签</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第四级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97297">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rPr>
                        <a:t>2</a:t>
                      </a:r>
                      <a:endParaRPr kumimoji="0" lang="zh-CN" alt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rPr>
                        <a:t>未取得准入资格、或禁用实验室期间、或未经批准的节假日及夜间</a:t>
                      </a:r>
                      <a:r>
                        <a:rPr kumimoji="0" 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rPr>
                        <a:t>(23:00</a:t>
                      </a:r>
                      <a:r>
                        <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点后</a:t>
                      </a:r>
                      <a:r>
                        <a:rPr kumimoji="0" 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rPr>
                        <a:t>)</a:t>
                      </a:r>
                      <a:r>
                        <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rPr>
                        <a:t>进入实验室开展实验活动；未经实验室管理部门允许擅自带外人进入实验室；将实验室钥匙私自转借给其他人员</a:t>
                      </a:r>
                      <a:endPar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第四级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64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rPr>
                        <a:t>3</a:t>
                      </a:r>
                      <a:endParaRPr kumimoji="0" lang="zh-CN" alt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rPr>
                        <a:t>在实验室内进行实验的人员未穿戴工作服或必要的防护用具，或着装不规范存在安全隐患</a:t>
                      </a:r>
                      <a:endPar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第四级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24">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a:ln>
                            <a:noFill/>
                          </a:ln>
                          <a:solidFill>
                            <a:srgbClr val="000000"/>
                          </a:solidFill>
                          <a:effectLst/>
                          <a:latin typeface="仿宋_GB2312" pitchFamily="49" charset="-122"/>
                          <a:ea typeface="宋体" panose="02010600030101010101" pitchFamily="2" charset="-122"/>
                          <a:cs typeface="Times New Roman" panose="02020603050405020304" pitchFamily="18" charset="0"/>
                        </a:rPr>
                        <a:t>4</a:t>
                      </a:r>
                      <a:endParaRPr kumimoji="0" lang="zh-CN" altLang="en-US" sz="1800" b="0" i="0" u="none" strike="noStrike" kern="1200" cap="none" normalizeH="0" baseline="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rPr>
                        <a:t>实验室内私拉电线，超负荷使用插座，串接插线板</a:t>
                      </a:r>
                      <a:endPar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第四级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64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rPr>
                        <a:t>5</a:t>
                      </a:r>
                      <a:endParaRPr kumimoji="0" lang="zh-CN" alt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rPr>
                        <a:t>实验人员离开实验室，未根据要求及时关闭水、电、门窗等；阻碍门禁系统正常运行等</a:t>
                      </a:r>
                      <a:endPar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第四级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64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rPr>
                        <a:t>6</a:t>
                      </a:r>
                      <a:endParaRPr kumimoji="0" lang="zh-CN" alt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rPr>
                        <a:t>未经管理部门允许，实验室内使用电阻炉、太阳灶、电暖器、热得快、电砂锅等电器</a:t>
                      </a:r>
                      <a:endPar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第四级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64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a:ln>
                            <a:noFill/>
                          </a:ln>
                          <a:solidFill>
                            <a:srgbClr val="000000"/>
                          </a:solidFill>
                          <a:effectLst/>
                          <a:latin typeface="仿宋_GB2312" pitchFamily="49" charset="-122"/>
                          <a:ea typeface="宋体" panose="02010600030101010101" pitchFamily="2" charset="-122"/>
                          <a:cs typeface="Times New Roman" panose="02020603050405020304" pitchFamily="18" charset="0"/>
                        </a:rPr>
                        <a:t>7</a:t>
                      </a:r>
                      <a:endParaRPr kumimoji="0" lang="zh-CN" altLang="en-US" sz="1800" b="0" i="0" u="none" strike="noStrike" kern="1200" cap="none" normalizeH="0" baseline="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rPr>
                        <a:t>进行危险实验操作且无人值守；或做实验期间长时间离开实验现场</a:t>
                      </a:r>
                      <a:endPar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第四级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24">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rPr>
                        <a:t>8</a:t>
                      </a:r>
                      <a:endParaRPr kumimoji="0" lang="zh-CN" alt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在实验室中给电瓶车充电及相应违章用电行为</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第四级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24">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a:ln>
                            <a:noFill/>
                          </a:ln>
                          <a:solidFill>
                            <a:srgbClr val="000000"/>
                          </a:solidFill>
                          <a:effectLst/>
                          <a:latin typeface="仿宋_GB2312" pitchFamily="49" charset="-122"/>
                          <a:ea typeface="宋体" panose="02010600030101010101" pitchFamily="2" charset="-122"/>
                          <a:cs typeface="Times New Roman" panose="02020603050405020304" pitchFamily="18" charset="0"/>
                        </a:rPr>
                        <a:t>9</a:t>
                      </a:r>
                      <a:endParaRPr kumimoji="0" lang="zh-CN" altLang="en-US" sz="1800" b="0" i="0" u="none" strike="noStrike" kern="1200" cap="none" normalizeH="0" baseline="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rPr>
                        <a:t>实验废液随意倾倒，危险废弃物随意丢弃</a:t>
                      </a:r>
                      <a:endPar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第四级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297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rPr>
                        <a:t>10</a:t>
                      </a:r>
                      <a:endParaRPr kumimoji="0" lang="zh-CN" alt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rPr>
                        <a:t>未按要求完成实验室房间值日工作；实验结束后未及时清洗实验器具及实验台面，实验区域杂物堆积，卫生不整洁</a:t>
                      </a:r>
                      <a:endPar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第四级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24">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rPr>
                        <a:t>11</a:t>
                      </a:r>
                      <a:endParaRPr kumimoji="0" lang="zh-CN" alt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rPr>
                        <a:t>未落实逐级实验室安全责任制或未签订安全责任书</a:t>
                      </a:r>
                      <a:endPar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第四级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71621">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rPr>
                        <a:t>12</a:t>
                      </a:r>
                      <a:endParaRPr kumimoji="0" lang="zh-CN" alt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rPr>
                        <a:t>不服从或不配合政府部门、学校职能部门、学校实验室安全检查组及本单位日常安全管理和检查的；或接到口头或书面整改通知，拒不整改，或不按要求整改，或未按期完成整改的，或未及时告知、组织、督促整改</a:t>
                      </a:r>
                      <a:endPar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第四级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64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rPr>
                        <a:t>13</a:t>
                      </a:r>
                      <a:endParaRPr kumimoji="0" lang="zh-CN" alt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未配备必要的安全警示标识、安全防护设施及设备，未按规定粘贴物品标签</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第四级</a:t>
                      </a:r>
                      <a:endPar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297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rPr>
                        <a:t>14</a:t>
                      </a:r>
                      <a:endParaRPr kumimoji="0" lang="zh-CN" alt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未按规定储存、摆放实验室各类物品（包括危险化学品、高压气瓶、放射性同位素、射线装置、病原微生物、危险废弃物等），造成安全隐患</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第四级</a:t>
                      </a:r>
                      <a:endPar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24">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a:ln>
                            <a:noFill/>
                          </a:ln>
                          <a:solidFill>
                            <a:srgbClr val="000000"/>
                          </a:solidFill>
                          <a:effectLst/>
                          <a:latin typeface="仿宋_GB2312" pitchFamily="49" charset="-122"/>
                          <a:ea typeface="宋体" panose="02010600030101010101" pitchFamily="2" charset="-122"/>
                          <a:cs typeface="Times New Roman" panose="02020603050405020304" pitchFamily="18" charset="0"/>
                        </a:rPr>
                        <a:t>15</a:t>
                      </a:r>
                      <a:endParaRPr kumimoji="0" lang="zh-CN" altLang="en-US" sz="1800" b="0" i="0" u="none" strike="noStrike" kern="1200" cap="none" normalizeH="0" baseline="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指使或强令他人违反实验室安全管理制度</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第四级</a:t>
                      </a:r>
                      <a:endPar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71621">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rPr>
                        <a:t>16</a:t>
                      </a:r>
                      <a:endParaRPr kumimoji="0" lang="zh-CN" alt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未定期维护实验室安全设施及相关仪器设备，如天平、离心机等；或未经培训盲目违规操作实验仪器造成损坏及安全隐患；擅自更改仪器设备操作规程及操作程序；未按要求预约私自使用实验室大型仪器设备；私自将实验室内仪器设备带出实验室</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第四级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64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a:ln>
                            <a:noFill/>
                          </a:ln>
                          <a:solidFill>
                            <a:srgbClr val="000000"/>
                          </a:solidFill>
                          <a:effectLst/>
                          <a:latin typeface="仿宋_GB2312" pitchFamily="49" charset="-122"/>
                          <a:ea typeface="宋体" panose="02010600030101010101" pitchFamily="2" charset="-122"/>
                          <a:cs typeface="Times New Roman" panose="02020603050405020304" pitchFamily="18" charset="0"/>
                        </a:rPr>
                        <a:t>17</a:t>
                      </a:r>
                      <a:endParaRPr kumimoji="0" lang="zh-CN" altLang="en-US" sz="1800" b="0" i="0" u="none" strike="noStrike" kern="1200" cap="none" normalizeH="0" baseline="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未履行实验室安全教育培训职责或无故不接受实验室安全教育培训</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第四级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297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rPr>
                        <a:t>18</a:t>
                      </a:r>
                      <a:endParaRPr kumimoji="0" lang="zh-CN" alt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未根据要求及时排查、消除实验室安全隐患，或未组织、督促、协助消除实验室安全隐患的；发现实验室安全隐患，隐瞒不报</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第四级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24">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rPr>
                        <a:t>19</a:t>
                      </a:r>
                      <a:endParaRPr kumimoji="0" lang="zh-CN" alt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给学校或他人财产造成损失（</a:t>
                      </a:r>
                      <a:r>
                        <a:rPr kumimoji="0" 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1000</a:t>
                      </a: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元以下）</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第四级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4594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rPr>
                        <a:t>20</a:t>
                      </a:r>
                      <a:endParaRPr kumimoji="0" lang="zh-CN" alt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违反操作规程及相关规定购买、运输、使用或处理实验室中危险物品（包括剧毒化学品、易制毒</a:t>
                      </a:r>
                      <a:r>
                        <a:rPr kumimoji="0" 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a:t>
                      </a: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易制爆化学品、麻醉药品、精神药品、放射性同位素、致病性病原微生物）、特种设备及特殊设备（包括具有高速、高</a:t>
                      </a:r>
                      <a:r>
                        <a:rPr kumimoji="0" 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a:t>
                      </a: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低温、高压、强电、电加热、强光闪烁、振动、噪声等特点的实验设备）、实验室危险废弃物</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第三级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97297">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rPr>
                        <a:t>21</a:t>
                      </a:r>
                      <a:endParaRPr kumimoji="0" lang="zh-CN" alt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未采取必要的措施导致危险物品（包括剧毒化学品、易制毒</a:t>
                      </a:r>
                      <a:r>
                        <a:rPr kumimoji="0" 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a:t>
                      </a: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易制爆化学品、麻醉药品、精神药品、放射性同位素、致病性病原微生物）被盗或遗失，或发生上述情况，责任人未立即上报给排水实验室</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第三级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64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a:ln>
                            <a:noFill/>
                          </a:ln>
                          <a:solidFill>
                            <a:srgbClr val="000000"/>
                          </a:solidFill>
                          <a:effectLst/>
                          <a:latin typeface="仿宋_GB2312" pitchFamily="49" charset="-122"/>
                          <a:ea typeface="宋体" panose="02010600030101010101" pitchFamily="2" charset="-122"/>
                          <a:cs typeface="Times New Roman" panose="02020603050405020304" pitchFamily="18" charset="0"/>
                        </a:rPr>
                        <a:t>22</a:t>
                      </a:r>
                      <a:endParaRPr kumimoji="0" lang="zh-CN" altLang="en-US" sz="1800" b="0" i="0" u="none" strike="noStrike" kern="1200" cap="none" normalizeH="0" baseline="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给学校或他人财产造成损失（</a:t>
                      </a:r>
                      <a:r>
                        <a:rPr kumimoji="0" 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1000</a:t>
                      </a: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元至</a:t>
                      </a:r>
                      <a:r>
                        <a:rPr kumimoji="0" 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50000</a:t>
                      </a: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元）或有人员受轻伤以下后果</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第三级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297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rPr>
                        <a:t>23</a:t>
                      </a:r>
                      <a:endParaRPr kumimoji="0" lang="zh-CN" alt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未经许可擅自启用被封实验室，或管理失误造成他人随便进出被封实验室，或得知他人私自启封被封实验室，未及时采取措施并及时报告相关部门</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第二级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64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a:ln>
                            <a:noFill/>
                          </a:ln>
                          <a:solidFill>
                            <a:srgbClr val="000000"/>
                          </a:solidFill>
                          <a:effectLst/>
                          <a:latin typeface="仿宋_GB2312" pitchFamily="49" charset="-122"/>
                          <a:ea typeface="宋体" panose="02010600030101010101" pitchFamily="2" charset="-122"/>
                          <a:cs typeface="Times New Roman" panose="02020603050405020304" pitchFamily="18" charset="0"/>
                        </a:rPr>
                        <a:t>24</a:t>
                      </a:r>
                      <a:endParaRPr kumimoji="0" lang="zh-CN" altLang="en-US" sz="1800" b="0" i="0" u="none" strike="noStrike" kern="1200" cap="none" normalizeH="0" baseline="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因玩忽职守、滥用职权等原因，致使在本人负责的实验室区域内发生安全事故</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第二级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64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rPr>
                        <a:t>25</a:t>
                      </a:r>
                      <a:endParaRPr kumimoji="0" lang="zh-CN" alt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私自改变、改造实验室内布局或对安全设施、设备进行拆改从而造成重大安全隐患</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第二级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297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rPr>
                        <a:t>26</a:t>
                      </a:r>
                      <a:endParaRPr kumimoji="0" lang="zh-CN" alt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暴力抗拒政府部门、学校职能部门、本单位日常安全管理和检查的，或对相关工作人员进行人身攻击或侮辱</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第二级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64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rPr>
                        <a:t>27</a:t>
                      </a:r>
                      <a:endParaRPr kumimoji="0" lang="zh-CN" alt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给学校或他人财产造成损失（</a:t>
                      </a:r>
                      <a:r>
                        <a:rPr kumimoji="0" 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50000</a:t>
                      </a: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元以上），或有人员受重伤以上后果</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第一级</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297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rPr>
                        <a:t>28</a:t>
                      </a:r>
                      <a:endParaRPr kumimoji="0" lang="zh-CN" altLang="en-US" sz="1800" b="0" i="0" u="none" strike="noStrike" kern="1200"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rPr>
                        <a:t>发生造成人员伤亡或财产损失的实验室安全事故后，未立即组织救援、未采取处置措施、隐瞒不报，或未及时向学校相关部门报告，或不如实反映事故情况</a:t>
                      </a:r>
                      <a:endParaRPr kumimoji="0" lang="zh-CN" altLang="en-US" sz="1800" b="0" i="0" u="none" strike="noStrike" kern="1200" cap="none" normalizeH="0" baseline="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第一级</a:t>
                      </a:r>
                      <a:endParaRPr kumimoji="0" lang="zh-CN" altLang="en-US" sz="1800" b="0" i="0" u="none" strike="noStrike" kern="1200"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97297">
                <a:tc>
                  <a:txBody>
                    <a:bodyPr/>
                    <a:lstStyle>
                      <a:lvl1pPr>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a:ln>
                            <a:noFill/>
                          </a:ln>
                          <a:solidFill>
                            <a:srgbClr val="000000"/>
                          </a:solidFill>
                          <a:effectLst/>
                          <a:latin typeface="仿宋_GB2312" pitchFamily="49" charset="-122"/>
                          <a:ea typeface="宋体" panose="02010600030101010101" pitchFamily="2" charset="-122"/>
                          <a:cs typeface="Times New Roman" panose="02020603050405020304" pitchFamily="18" charset="0"/>
                        </a:rPr>
                        <a:t>29</a:t>
                      </a:r>
                      <a:endParaRPr kumimoji="0" lang="zh-CN" altLang="zh-CN" sz="1800" b="0" i="0" u="none" strike="noStrike" cap="none" normalizeH="0" baseline="0" dirty="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36000" marR="36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800" b="0" i="0" u="none" strike="noStrike"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rPr>
                        <a:t>未经审批私自购买、使用或转让剧毒化学品、易制毒（爆）化学品、麻醉药品、精神药品、放射性同位素，擅自将危险化学品带离保管场所或使用国家禁止使用的危险化学品</a:t>
                      </a:r>
                      <a:endParaRPr kumimoji="0" lang="zh-CN" altLang="zh-CN" sz="1800" b="0" i="0" u="none" strike="noStrike" cap="none" normalizeH="0" baseline="0" dirty="0">
                        <a:ln>
                          <a:noFill/>
                        </a:ln>
                        <a:solidFill>
                          <a:schemeClr val="tx1"/>
                        </a:solidFill>
                        <a:effectLst/>
                        <a:latin typeface="Calibri" panose="020F0502020204030204" pitchFamily="34" charset="0"/>
                        <a:ea typeface="仿宋_GB2312" pitchFamily="49" charset="-122"/>
                        <a:cs typeface="Times New Roman" panose="02020603050405020304" pitchFamily="18" charset="0"/>
                      </a:endParaRPr>
                    </a:p>
                  </a:txBody>
                  <a:tcPr marL="36000" marR="36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1800" b="0" i="0" u="none" strike="noStrike" cap="none" normalizeH="0" baseline="0" dirty="0">
                          <a:ln>
                            <a:noFill/>
                          </a:ln>
                          <a:solidFill>
                            <a:srgbClr val="000000"/>
                          </a:solidFill>
                          <a:effectLst/>
                          <a:latin typeface="Calibri" panose="020F0502020204030204" pitchFamily="34" charset="0"/>
                          <a:ea typeface="仿宋_GB2312" pitchFamily="49" charset="-122"/>
                          <a:cs typeface="Times New Roman" panose="02020603050405020304" pitchFamily="18" charset="0"/>
                        </a:rPr>
                        <a:t>第一级</a:t>
                      </a:r>
                      <a:endParaRPr kumimoji="0" lang="zh-CN" altLang="zh-CN" sz="1800" b="0" i="0" u="none" strike="noStrike" cap="none" normalizeH="0" baseline="0" dirty="0">
                        <a:ln>
                          <a:noFill/>
                        </a:ln>
                        <a:solidFill>
                          <a:schemeClr val="tx1"/>
                        </a:solidFill>
                        <a:effectLst/>
                        <a:latin typeface="Calibri" panose="020F0502020204030204" pitchFamily="34" charset="0"/>
                        <a:ea typeface="仿宋_GB2312" pitchFamily="49" charset="-122"/>
                        <a:cs typeface="Times New Roman" panose="02020603050405020304" pitchFamily="18" charset="0"/>
                      </a:endParaRPr>
                    </a:p>
                  </a:txBody>
                  <a:tcPr marL="36000" marR="36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3" name="图片 2">
            <a:hlinkClick r:id="rId2" action="ppaction://hlinkfile"/>
          </p:cNvPr>
          <p:cNvPicPr>
            <a:picLocks noChangeAspect="1"/>
          </p:cNvPicPr>
          <p:nvPr>
            <p:custDataLst>
              <p:tags r:id="rId4"/>
            </p:custDataLst>
          </p:nvPr>
        </p:nvPicPr>
        <p:blipFill>
          <a:blip r:embed="rId5"/>
          <a:stretch>
            <a:fillRect/>
          </a:stretch>
        </p:blipFill>
        <p:spPr>
          <a:xfrm>
            <a:off x="7186295" y="920115"/>
            <a:ext cx="1722755" cy="96012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0 7.40741E-7 L 0 -2.58056 " pathEditMode="relative" rAng="0" ptsTypes="AA">
                                      <p:cBhvr>
                                        <p:cTn id="6" dur="8000" fill="hold"/>
                                        <p:tgtEl>
                                          <p:spTgt spid="5"/>
                                        </p:tgtEl>
                                        <p:attrNameLst>
                                          <p:attrName>ppt_x</p:attrName>
                                          <p:attrName>ppt_y</p:attrName>
                                        </p:attrNameLst>
                                      </p:cBhvr>
                                      <p:rCtr x="0" y="-129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六、</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实验室各项安全事项及应急处置</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609600" y="1603375"/>
            <a:ext cx="7924800" cy="478155"/>
          </a:xfrm>
          <a:prstGeom prst="rect">
            <a:avLst/>
          </a:prstGeom>
          <a:noFill/>
          <a:ln w="12700" cap="sq">
            <a:noFill/>
            <a:miter lim="800000"/>
            <a:headEnd type="none" w="sm" len="sm"/>
            <a:tailEnd type="none" w="sm" len="sm"/>
          </a:ln>
          <a:effectLst/>
        </p:spPr>
        <p:txBody>
          <a:bodyPr>
            <a:spAutoFit/>
          </a:bodyPr>
          <a:lstStyle/>
          <a:p>
            <a:pPr marL="457200" marR="0" indent="-457200" algn="l" defTabSz="914400">
              <a:spcBef>
                <a:spcPct val="20000"/>
              </a:spcBef>
              <a:buSzPct val="110000"/>
              <a:buFont typeface="Wingdings" panose="05000000000000000000" pitchFamily="2" charset="2"/>
              <a:buNone/>
              <a:defRPr/>
            </a:pPr>
            <a:r>
              <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危险源</a:t>
            </a:r>
            <a:r>
              <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识别</a:t>
            </a:r>
            <a:endPar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8890" y="2150745"/>
            <a:ext cx="9135110" cy="4027805"/>
          </a:xfrm>
          <a:prstGeom prst="rect">
            <a:avLst/>
          </a:prstGeom>
        </p:spPr>
      </p:pic>
    </p:spTree>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六、</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实验室各项安全事项及应急处置</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2906395" y="1609090"/>
            <a:ext cx="5876290" cy="478155"/>
          </a:xfrm>
          <a:prstGeom prst="rect">
            <a:avLst/>
          </a:prstGeom>
          <a:noFill/>
          <a:ln w="12700" cap="sq">
            <a:noFill/>
            <a:miter lim="800000"/>
            <a:headEnd type="none" w="sm" len="sm"/>
            <a:tailEnd type="none" w="sm" len="sm"/>
          </a:ln>
          <a:effectLst/>
        </p:spPr>
        <p:txBody>
          <a:bodyPr wrap="square">
            <a:spAutoFit/>
          </a:bodyPr>
          <a:lstStyle/>
          <a:p>
            <a:pPr marL="457200" marR="0" indent="-457200" algn="l" defTabSz="914400">
              <a:spcBef>
                <a:spcPct val="20000"/>
              </a:spcBef>
              <a:buSzPct val="110000"/>
              <a:buFont typeface="Wingdings" panose="05000000000000000000" pitchFamily="2" charset="2"/>
              <a:buNone/>
              <a:defRPr/>
            </a:pPr>
            <a:r>
              <a:rPr kumimoji="1" lang="en-US" altLang="zh-CN"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1.</a:t>
            </a:r>
            <a:r>
              <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用水</a:t>
            </a:r>
            <a:r>
              <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安全</a:t>
            </a:r>
            <a:endPar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2888615" y="2248535"/>
            <a:ext cx="6130925" cy="3907790"/>
          </a:xfrm>
          <a:prstGeom prst="rect">
            <a:avLst/>
          </a:prstGeom>
          <a:noFill/>
        </p:spPr>
        <p:txBody>
          <a:bodyPr wrap="square" rtlCol="0" anchor="t">
            <a:spAutoFit/>
          </a:bodyPr>
          <a:p>
            <a:pPr algn="l"/>
            <a:r>
              <a:rPr lang="zh-CN" altLang="en-US" sz="2000">
                <a:effectLst>
                  <a:outerShdw blurRad="38100" dist="38100" dir="2700000" algn="tl">
                    <a:srgbClr val="000000">
                      <a:alpha val="43137"/>
                    </a:srgbClr>
                  </a:outerShdw>
                </a:effectLst>
              </a:rPr>
              <a:t>1、定期检查实验室水龙头、阀门、下水管道使用情况。水龙头、阀门要做到不滴、不漏、不冒、不放任自流，下水道堵塞及时疏通、</a:t>
            </a:r>
            <a:r>
              <a:rPr lang="zh-CN" altLang="en-US" sz="2000">
                <a:solidFill>
                  <a:srgbClr val="FF0000"/>
                </a:solidFill>
                <a:effectLst>
                  <a:outerShdw blurRad="38100" dist="38100" dir="2700000" algn="tl">
                    <a:srgbClr val="000000">
                      <a:alpha val="43137"/>
                    </a:srgbClr>
                  </a:outerShdw>
                </a:effectLst>
              </a:rPr>
              <a:t>发现问题及时上报</a:t>
            </a:r>
            <a:r>
              <a:rPr lang="zh-CN" altLang="en-US" sz="2000">
                <a:effectLst>
                  <a:outerShdw blurRad="38100" dist="38100" dir="2700000" algn="tl">
                    <a:srgbClr val="000000">
                      <a:alpha val="43137"/>
                    </a:srgbClr>
                  </a:outerShdw>
                </a:effectLst>
              </a:rPr>
              <a:t>修理。</a:t>
            </a:r>
            <a:endParaRPr lang="zh-CN" altLang="en-US" sz="2000">
              <a:effectLst>
                <a:outerShdw blurRad="38100" dist="38100" dir="2700000" algn="tl">
                  <a:srgbClr val="000000">
                    <a:alpha val="43137"/>
                  </a:srgbClr>
                </a:outerShdw>
              </a:effectLst>
            </a:endParaRPr>
          </a:p>
          <a:p>
            <a:pPr algn="l"/>
            <a:r>
              <a:rPr lang="zh-CN" altLang="en-US" sz="2000">
                <a:effectLst>
                  <a:outerShdw blurRad="38100" dist="38100" dir="2700000" algn="tl">
                    <a:srgbClr val="000000">
                      <a:alpha val="43137"/>
                    </a:srgbClr>
                  </a:outerShdw>
                </a:effectLst>
              </a:rPr>
              <a:t>2、</a:t>
            </a:r>
            <a:r>
              <a:rPr lang="zh-CN" altLang="en-US" sz="2000">
                <a:solidFill>
                  <a:srgbClr val="0000FF"/>
                </a:solidFill>
                <a:effectLst>
                  <a:outerShdw blurRad="38100" dist="38100" dir="2700000" algn="tl">
                    <a:srgbClr val="000000">
                      <a:alpha val="43137"/>
                    </a:srgbClr>
                  </a:outerShdw>
                </a:effectLst>
              </a:rPr>
              <a:t>节约用水</a:t>
            </a:r>
            <a:r>
              <a:rPr lang="zh-CN" altLang="en-US" sz="2000">
                <a:effectLst>
                  <a:outerShdw blurRad="38100" dist="38100" dir="2700000" algn="tl">
                    <a:srgbClr val="000000">
                      <a:alpha val="43137"/>
                    </a:srgbClr>
                  </a:outerShdw>
                </a:effectLst>
              </a:rPr>
              <a:t>，停水后，要检查水龙头是否都拧紧。发现停水，要随即关上水龙头。</a:t>
            </a:r>
            <a:endParaRPr lang="zh-CN" altLang="en-US" sz="2000">
              <a:effectLst>
                <a:outerShdw blurRad="38100" dist="38100" dir="2700000" algn="tl">
                  <a:srgbClr val="000000">
                    <a:alpha val="43137"/>
                  </a:srgbClr>
                </a:outerShdw>
              </a:effectLst>
            </a:endParaRPr>
          </a:p>
          <a:p>
            <a:pPr algn="l"/>
            <a:r>
              <a:rPr lang="zh-CN" altLang="en-US" sz="2000">
                <a:effectLst>
                  <a:outerShdw blurRad="38100" dist="38100" dir="2700000" algn="tl">
                    <a:srgbClr val="000000">
                      <a:alpha val="43137"/>
                    </a:srgbClr>
                  </a:outerShdw>
                </a:effectLst>
              </a:rPr>
              <a:t>3、纯水和特殊用水应严格遵守</a:t>
            </a:r>
            <a:r>
              <a:rPr lang="zh-CN" altLang="en-US" sz="2000">
                <a:effectLst>
                  <a:outerShdw blurRad="38100" dist="38100" dir="2700000" algn="tl">
                    <a:srgbClr val="000000">
                      <a:alpha val="43137"/>
                    </a:srgbClr>
                  </a:outerShdw>
                </a:effectLst>
                <a:sym typeface="+mn-ea"/>
              </a:rPr>
              <a:t>国家标准</a:t>
            </a:r>
            <a:r>
              <a:rPr lang="zh-CN" altLang="en-US" sz="2000">
                <a:solidFill>
                  <a:srgbClr val="FF0000"/>
                </a:solidFill>
                <a:effectLst>
                  <a:outerShdw blurRad="38100" dist="38100" dir="2700000" algn="tl">
                    <a:srgbClr val="000000">
                      <a:alpha val="43137"/>
                    </a:srgbClr>
                  </a:outerShdw>
                </a:effectLst>
              </a:rPr>
              <a:t>《分析实验室用水规格和试验方法</a:t>
            </a:r>
            <a:r>
              <a:rPr lang="zh-CN" altLang="en-US" sz="2000">
                <a:solidFill>
                  <a:srgbClr val="FF0000"/>
                </a:solidFill>
                <a:effectLst>
                  <a:outerShdw blurRad="38100" dist="38100" dir="2700000" algn="tl">
                    <a:srgbClr val="000000">
                      <a:alpha val="43137"/>
                    </a:srgbClr>
                  </a:outerShdw>
                </a:effectLst>
                <a:sym typeface="+mn-ea"/>
              </a:rPr>
              <a:t>》（</a:t>
            </a:r>
            <a:r>
              <a:rPr lang="zh-CN" altLang="en-US" sz="2000">
                <a:solidFill>
                  <a:srgbClr val="FF0000"/>
                </a:solidFill>
                <a:effectLst>
                  <a:outerShdw blurRad="38100" dist="38100" dir="2700000" algn="tl">
                    <a:srgbClr val="000000">
                      <a:alpha val="43137"/>
                    </a:srgbClr>
                  </a:outerShdw>
                </a:effectLst>
              </a:rPr>
              <a:t>GB/T 6682-2008</a:t>
            </a:r>
            <a:r>
              <a:rPr lang="zh-CN" altLang="en-US" sz="2000">
                <a:solidFill>
                  <a:srgbClr val="FF0000"/>
                </a:solidFill>
                <a:effectLst>
                  <a:outerShdw blurRad="38100" dist="38100" dir="2700000" algn="tl">
                    <a:srgbClr val="000000">
                      <a:alpha val="43137"/>
                    </a:srgbClr>
                  </a:outerShdw>
                </a:effectLst>
                <a:sym typeface="+mn-ea"/>
              </a:rPr>
              <a:t>）</a:t>
            </a:r>
            <a:r>
              <a:rPr lang="zh-CN" altLang="en-US" sz="2000">
                <a:effectLst>
                  <a:outerShdw blurRad="38100" dist="38100" dir="2700000" algn="tl">
                    <a:srgbClr val="000000">
                      <a:alpha val="43137"/>
                    </a:srgbClr>
                  </a:outerShdw>
                </a:effectLst>
                <a:sym typeface="+mn-ea"/>
              </a:rPr>
              <a:t>。</a:t>
            </a:r>
            <a:endParaRPr lang="zh-CN" altLang="en-US" sz="2000">
              <a:effectLst>
                <a:outerShdw blurRad="38100" dist="38100" dir="2700000" algn="tl">
                  <a:srgbClr val="000000">
                    <a:alpha val="43137"/>
                  </a:srgbClr>
                </a:outerShdw>
              </a:effectLst>
            </a:endParaRPr>
          </a:p>
          <a:p>
            <a:pPr algn="l"/>
            <a:r>
              <a:rPr lang="zh-CN" altLang="en-US" sz="2000">
                <a:effectLst>
                  <a:outerShdw blurRad="38100" dist="38100" dir="2700000" algn="tl">
                    <a:srgbClr val="000000">
                      <a:alpha val="43137"/>
                    </a:srgbClr>
                  </a:outerShdw>
                </a:effectLst>
              </a:rPr>
              <a:t>4、用水时要用器皿盛水，</a:t>
            </a:r>
            <a:r>
              <a:rPr lang="zh-CN" altLang="en-US" sz="2000">
                <a:solidFill>
                  <a:srgbClr val="0000FF"/>
                </a:solidFill>
                <a:effectLst>
                  <a:outerShdw blurRad="38100" dist="38100" dir="2700000" algn="tl">
                    <a:srgbClr val="000000">
                      <a:alpha val="43137"/>
                    </a:srgbClr>
                  </a:outerShdw>
                </a:effectLst>
              </a:rPr>
              <a:t>不得将水淋在化学药品上</a:t>
            </a:r>
            <a:r>
              <a:rPr lang="zh-CN" altLang="en-US" sz="2000">
                <a:effectLst>
                  <a:outerShdw blurRad="38100" dist="38100" dir="2700000" algn="tl">
                    <a:srgbClr val="000000">
                      <a:alpha val="43137"/>
                    </a:srgbClr>
                  </a:outerShdw>
                </a:effectLst>
              </a:rPr>
              <a:t>。</a:t>
            </a:r>
            <a:endParaRPr lang="zh-CN" altLang="en-US" sz="2000">
              <a:effectLst>
                <a:outerShdw blurRad="38100" dist="38100" dir="2700000" algn="tl">
                  <a:srgbClr val="000000">
                    <a:alpha val="43137"/>
                  </a:srgbClr>
                </a:outerShdw>
              </a:effectLst>
            </a:endParaRPr>
          </a:p>
          <a:p>
            <a:pPr algn="l"/>
            <a:r>
              <a:rPr lang="en-US" altLang="zh-CN" sz="2000">
                <a:effectLst>
                  <a:outerShdw blurRad="38100" dist="38100" dir="2700000" algn="tl">
                    <a:srgbClr val="000000">
                      <a:alpha val="43137"/>
                    </a:srgbClr>
                  </a:outerShdw>
                </a:effectLst>
              </a:rPr>
              <a:t>5</a:t>
            </a:r>
            <a:r>
              <a:rPr lang="zh-CN" altLang="en-US" sz="2000">
                <a:effectLst>
                  <a:outerShdw blurRad="38100" dist="38100" dir="2700000" algn="tl">
                    <a:srgbClr val="000000">
                      <a:alpha val="43137"/>
                    </a:srgbClr>
                  </a:outerShdw>
                </a:effectLst>
              </a:rPr>
              <a:t>、在离开实验室时要断水，确保用水仪器的安全。</a:t>
            </a:r>
            <a:endParaRPr lang="zh-CN" altLang="en-US" sz="2000">
              <a:effectLst>
                <a:outerShdw blurRad="38100" dist="38100" dir="2700000" algn="tl">
                  <a:srgbClr val="000000">
                    <a:alpha val="43137"/>
                  </a:srgbClr>
                </a:outerShdw>
              </a:effectLst>
            </a:endParaRPr>
          </a:p>
          <a:p>
            <a:pPr algn="l"/>
            <a:r>
              <a:rPr lang="en-US" altLang="zh-CN" sz="2000">
                <a:effectLst>
                  <a:outerShdw blurRad="38100" dist="38100" dir="2700000" algn="tl">
                    <a:srgbClr val="000000">
                      <a:alpha val="43137"/>
                    </a:srgbClr>
                  </a:outerShdw>
                </a:effectLst>
              </a:rPr>
              <a:t>6</a:t>
            </a:r>
            <a:r>
              <a:rPr lang="zh-CN" altLang="en-US" sz="2000">
                <a:effectLst>
                  <a:outerShdw blurRad="38100" dist="38100" dir="2700000" algn="tl">
                    <a:srgbClr val="000000">
                      <a:alpha val="43137"/>
                    </a:srgbClr>
                  </a:outerShdw>
                </a:effectLst>
              </a:rPr>
              <a:t>、</a:t>
            </a:r>
            <a:r>
              <a:rPr lang="zh-CN" altLang="en-US" sz="2000">
                <a:solidFill>
                  <a:srgbClr val="FF0000"/>
                </a:solidFill>
                <a:effectLst>
                  <a:outerShdw blurRad="38100" dist="38100" dir="2700000" algn="tl">
                    <a:srgbClr val="000000">
                      <a:alpha val="43137"/>
                    </a:srgbClr>
                  </a:outerShdw>
                </a:effectLst>
              </a:rPr>
              <a:t>实验室废液要按规定分类处置，不可随意倒入下水道，污染水资源。</a:t>
            </a:r>
            <a:endParaRPr lang="zh-CN" altLang="en-US" sz="2000">
              <a:solidFill>
                <a:srgbClr val="FF0000"/>
              </a:solidFill>
              <a:effectLst>
                <a:outerShdw blurRad="38100" dist="38100" dir="2700000" algn="tl">
                  <a:srgbClr val="000000">
                    <a:alpha val="43137"/>
                  </a:srgbClr>
                </a:outerShdw>
              </a:effectLst>
            </a:endParaRPr>
          </a:p>
        </p:txBody>
      </p:sp>
      <p:grpSp>
        <p:nvGrpSpPr>
          <p:cNvPr id="5" name="组合 4"/>
          <p:cNvGrpSpPr/>
          <p:nvPr/>
        </p:nvGrpSpPr>
        <p:grpSpPr>
          <a:xfrm>
            <a:off x="193675" y="1564640"/>
            <a:ext cx="2568575" cy="5293360"/>
            <a:chOff x="349" y="3216"/>
            <a:chExt cx="3398" cy="7584"/>
          </a:xfrm>
        </p:grpSpPr>
        <p:pic>
          <p:nvPicPr>
            <p:cNvPr id="3" name="图片 2"/>
            <p:cNvPicPr>
              <a:picLocks noChangeAspect="1"/>
            </p:cNvPicPr>
            <p:nvPr>
              <p:custDataLst>
                <p:tags r:id="rId2"/>
              </p:custDataLst>
            </p:nvPr>
          </p:nvPicPr>
          <p:blipFill>
            <a:blip r:embed="rId3"/>
            <a:stretch>
              <a:fillRect/>
            </a:stretch>
          </p:blipFill>
          <p:spPr>
            <a:xfrm>
              <a:off x="349" y="5582"/>
              <a:ext cx="3399" cy="5218"/>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349" y="3216"/>
              <a:ext cx="3399" cy="2369"/>
            </a:xfrm>
            <a:prstGeom prst="rect">
              <a:avLst/>
            </a:prstGeom>
          </p:spPr>
        </p:pic>
      </p:grpSp>
    </p:spTree>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六、</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实验室各项安全事项及应急处置</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727075" y="1609090"/>
            <a:ext cx="8055610" cy="478155"/>
          </a:xfrm>
          <a:prstGeom prst="rect">
            <a:avLst/>
          </a:prstGeom>
          <a:noFill/>
          <a:ln w="12700" cap="sq">
            <a:noFill/>
            <a:miter lim="800000"/>
            <a:headEnd type="none" w="sm" len="sm"/>
            <a:tailEnd type="none" w="sm" len="sm"/>
          </a:ln>
          <a:effectLst/>
        </p:spPr>
        <p:txBody>
          <a:bodyPr wrap="square">
            <a:spAutoFit/>
          </a:bodyPr>
          <a:lstStyle/>
          <a:p>
            <a:pPr marL="457200" marR="0" indent="-457200" algn="l" defTabSz="914400">
              <a:spcBef>
                <a:spcPct val="20000"/>
              </a:spcBef>
              <a:buSzPct val="110000"/>
              <a:buFont typeface="Wingdings" panose="05000000000000000000" pitchFamily="2" charset="2"/>
              <a:buNone/>
              <a:defRPr/>
            </a:pPr>
            <a:r>
              <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实验室用水事故</a:t>
            </a:r>
            <a:r>
              <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案例</a:t>
            </a:r>
            <a:endPar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610235" y="2017395"/>
            <a:ext cx="8311515" cy="4861560"/>
          </a:xfrm>
          <a:prstGeom prst="rect">
            <a:avLst/>
          </a:prstGeom>
          <a:noFill/>
        </p:spPr>
        <p:txBody>
          <a:bodyPr wrap="square" rtlCol="0" anchor="t">
            <a:spAutoFit/>
          </a:bodyPr>
          <a:p>
            <a:pPr algn="l"/>
            <a:r>
              <a:rPr lang="zh-CN" altLang="en-US" sz="2000">
                <a:effectLst>
                  <a:outerShdw blurRad="38100" dist="38100" dir="2700000" algn="tl">
                    <a:srgbClr val="000000">
                      <a:alpha val="43137"/>
                    </a:srgbClr>
                  </a:outerShdw>
                </a:effectLst>
              </a:rPr>
              <a:t>① 2021年11月21日凌晨2时左右，</a:t>
            </a:r>
            <a:r>
              <a:rPr lang="zh-CN" altLang="en-US" sz="2000">
                <a:effectLst>
                  <a:outerShdw blurRad="38100" dist="38100" dir="2700000" algn="tl">
                    <a:srgbClr val="000000">
                      <a:alpha val="43137"/>
                    </a:srgbClr>
                  </a:outerShdw>
                </a:effectLst>
              </a:rPr>
              <a:t>某校微尺度物质科学国家研究中心一实验室发生漏水，原因为未及时关闭自来水的水阀开关。由于5名同学发现及时并紧急处置，避免了至少2400万元财产损失和可能造成的“九章三号”的研发延误。</a:t>
            </a:r>
            <a:endParaRPr lang="zh-CN" altLang="en-US" sz="2000">
              <a:effectLst>
                <a:outerShdw blurRad="38100" dist="38100" dir="2700000" algn="tl">
                  <a:srgbClr val="000000">
                    <a:alpha val="43137"/>
                  </a:srgbClr>
                </a:outerShdw>
              </a:effectLst>
            </a:endParaRPr>
          </a:p>
          <a:p>
            <a:pPr algn="l"/>
            <a:r>
              <a:rPr lang="zh-CN" altLang="en-US" sz="2000">
                <a:effectLst>
                  <a:outerShdw blurRad="38100" dist="38100" dir="2700000" algn="tl">
                    <a:srgbClr val="000000">
                      <a:alpha val="43137"/>
                    </a:srgbClr>
                  </a:outerShdw>
                </a:effectLst>
              </a:rPr>
              <a:t>② 2018年10月18日下午，某高校实验室屋顶漏水，事件原因为18日上午某研究生同学使用纯水仪后未能及时关闭水阀开关，导致纯水溢出收集的塑料桶，外溢至整个房间地面。</a:t>
            </a:r>
            <a:endParaRPr lang="zh-CN" altLang="en-US" sz="2000">
              <a:effectLst>
                <a:outerShdw blurRad="38100" dist="38100" dir="2700000" algn="tl">
                  <a:srgbClr val="000000">
                    <a:alpha val="43137"/>
                  </a:srgbClr>
                </a:outerShdw>
              </a:effectLst>
            </a:endParaRPr>
          </a:p>
          <a:p>
            <a:pPr algn="l"/>
            <a:r>
              <a:rPr lang="zh-CN" altLang="en-US" sz="2000">
                <a:effectLst>
                  <a:outerShdw blurRad="38100" dist="38100" dir="2700000" algn="tl">
                    <a:srgbClr val="000000">
                      <a:alpha val="43137"/>
                    </a:srgbClr>
                  </a:outerShdw>
                </a:effectLst>
              </a:rPr>
              <a:t>③ 2018年9月7日凌晨，某高校实验室发生漏水事件，通过调查，确定事件原因为纯水仪进水口连接橡胶管老化断裂且水龙头未关，造成水龙头中的水沿橡胶管外溢至整个房间地面。</a:t>
            </a:r>
            <a:endParaRPr lang="zh-CN" altLang="en-US" sz="2000">
              <a:effectLst>
                <a:outerShdw blurRad="38100" dist="38100" dir="2700000" algn="tl">
                  <a:srgbClr val="000000">
                    <a:alpha val="43137"/>
                  </a:srgbClr>
                </a:outerShdw>
              </a:effectLst>
            </a:endParaRPr>
          </a:p>
          <a:p>
            <a:pPr algn="l"/>
            <a:r>
              <a:rPr lang="zh-CN" altLang="en-US" sz="2000">
                <a:effectLst>
                  <a:outerShdw blurRad="38100" dist="38100" dir="2700000" algn="tl">
                    <a:srgbClr val="000000">
                      <a:alpha val="43137"/>
                    </a:srgbClr>
                  </a:outerShdw>
                </a:effectLst>
              </a:rPr>
              <a:t>④ 2012年2月，某高校研究生同学在实验室内配备试验溶液时，随手将废液倒入水池，引起下水管道溶解，导致漏水。</a:t>
            </a:r>
            <a:endParaRPr lang="zh-CN" altLang="en-US" sz="2000">
              <a:effectLst>
                <a:outerShdw blurRad="38100" dist="38100" dir="2700000" algn="tl">
                  <a:srgbClr val="000000">
                    <a:alpha val="43137"/>
                  </a:srgbClr>
                </a:outerShdw>
              </a:effectLst>
            </a:endParaRPr>
          </a:p>
          <a:p>
            <a:pPr algn="l"/>
            <a:r>
              <a:rPr lang="zh-CN" altLang="en-US" sz="2000">
                <a:effectLst>
                  <a:outerShdw blurRad="38100" dist="38100" dir="2700000" algn="tl">
                    <a:srgbClr val="000000">
                      <a:alpha val="43137"/>
                    </a:srgbClr>
                  </a:outerShdw>
                </a:effectLst>
              </a:rPr>
              <a:t>⑤ 2009年8月21日凌晨，某高校研究生同学在使用磁场热处理炉时，由于水压增大，冷水管脱落导致冷却水大量漏出。由于未按规定进行加班登记，导致漏水问题未被及时发现，造成实验室大面积积水。</a:t>
            </a:r>
            <a:endParaRPr lang="zh-CN" altLang="en-US" sz="2000">
              <a:effectLst>
                <a:outerShdw blurRad="38100" dist="38100" dir="2700000" algn="tl">
                  <a:srgbClr val="000000">
                    <a:alpha val="43137"/>
                  </a:srgbClr>
                </a:outerShdw>
              </a:effectLst>
            </a:endParaRPr>
          </a:p>
        </p:txBody>
      </p:sp>
    </p:spTree>
  </p:cSld>
  <p:clrMapOvr>
    <a:masterClrMapping/>
  </p:clrMapOvr>
  <p:transition spd="slow">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六</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实验室各项安全事项及应急处置</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609600" y="1603375"/>
            <a:ext cx="7924800" cy="478155"/>
          </a:xfrm>
          <a:prstGeom prst="rect">
            <a:avLst/>
          </a:prstGeom>
          <a:noFill/>
          <a:ln w="12700" cap="sq">
            <a:noFill/>
            <a:miter lim="800000"/>
            <a:headEnd type="none" w="sm" len="sm"/>
            <a:tailEnd type="none" w="sm" len="sm"/>
          </a:ln>
          <a:effectLst/>
        </p:spPr>
        <p:txBody>
          <a:bodyPr>
            <a:spAutoFit/>
          </a:bodyPr>
          <a:lstStyle/>
          <a:p>
            <a:pPr marL="457200" marR="0" indent="-457200" algn="l" defTabSz="914400">
              <a:spcBef>
                <a:spcPct val="20000"/>
              </a:spcBef>
              <a:buSzPct val="110000"/>
              <a:buFont typeface="Wingdings" panose="05000000000000000000" pitchFamily="2" charset="2"/>
              <a:buNone/>
              <a:defRPr/>
            </a:pPr>
            <a:r>
              <a:rPr kumimoji="1" lang="en-US" altLang="zh-CN"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2.</a:t>
            </a:r>
            <a:r>
              <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用电</a:t>
            </a:r>
            <a:r>
              <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安全</a:t>
            </a:r>
            <a:endPar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nvSpPr>
        <p:spPr>
          <a:xfrm>
            <a:off x="2682240" y="1603375"/>
            <a:ext cx="6461760" cy="4646295"/>
          </a:xfrm>
          <a:prstGeom prst="rect">
            <a:avLst/>
          </a:prstGeom>
          <a:noFill/>
        </p:spPr>
        <p:txBody>
          <a:bodyPr wrap="square" rtlCol="0" anchor="t">
            <a:spAutoFit/>
          </a:bodyPr>
          <a:p>
            <a:r>
              <a:rPr lang="zh-CN" altLang="en-US" sz="2000">
                <a:effectLst>
                  <a:outerShdw blurRad="38100" dist="38100" dir="2700000" algn="tl">
                    <a:srgbClr val="000000">
                      <a:alpha val="43137"/>
                    </a:srgbClr>
                  </a:outerShdw>
                </a:effectLst>
              </a:rPr>
              <a:t>1、实验室内</a:t>
            </a:r>
            <a:r>
              <a:rPr lang="zh-CN" altLang="en-US" sz="2000">
                <a:solidFill>
                  <a:srgbClr val="FF0000"/>
                </a:solidFill>
                <a:effectLst>
                  <a:outerShdw blurRad="38100" dist="38100" dir="2700000" algn="tl">
                    <a:srgbClr val="000000">
                      <a:alpha val="43137"/>
                    </a:srgbClr>
                  </a:outerShdw>
                </a:effectLst>
              </a:rPr>
              <a:t>不应有裸露的电线头</a:t>
            </a:r>
            <a:endParaRPr lang="zh-CN" altLang="en-US" sz="2000">
              <a:effectLst>
                <a:outerShdw blurRad="38100" dist="38100" dir="2700000" algn="tl">
                  <a:srgbClr val="000000">
                    <a:alpha val="43137"/>
                  </a:srgbClr>
                </a:outerShdw>
              </a:effectLst>
            </a:endParaRPr>
          </a:p>
          <a:p>
            <a:r>
              <a:rPr lang="zh-CN" altLang="en-US" sz="2000">
                <a:effectLst>
                  <a:outerShdw blurRad="38100" dist="38100" dir="2700000" algn="tl">
                    <a:srgbClr val="000000">
                      <a:alpha val="43137"/>
                    </a:srgbClr>
                  </a:outerShdw>
                </a:effectLst>
              </a:rPr>
              <a:t>2、电源开关箱内不准堆放物品</a:t>
            </a:r>
            <a:endParaRPr lang="zh-CN" altLang="en-US" sz="2000">
              <a:effectLst>
                <a:outerShdw blurRad="38100" dist="38100" dir="2700000" algn="tl">
                  <a:srgbClr val="000000">
                    <a:alpha val="43137"/>
                  </a:srgbClr>
                </a:outerShdw>
              </a:effectLst>
            </a:endParaRPr>
          </a:p>
          <a:p>
            <a:r>
              <a:rPr lang="zh-CN" altLang="en-US" sz="2000">
                <a:effectLst>
                  <a:outerShdw blurRad="38100" dist="38100" dir="2700000" algn="tl">
                    <a:srgbClr val="000000">
                      <a:alpha val="43137"/>
                    </a:srgbClr>
                  </a:outerShdw>
                </a:effectLst>
              </a:rPr>
              <a:t>3、</a:t>
            </a:r>
            <a:r>
              <a:rPr lang="zh-CN" altLang="en-US" sz="2000">
                <a:solidFill>
                  <a:srgbClr val="0000FF"/>
                </a:solidFill>
                <a:effectLst>
                  <a:outerShdw blurRad="38100" dist="38100" dir="2700000" algn="tl">
                    <a:srgbClr val="000000">
                      <a:alpha val="43137"/>
                    </a:srgbClr>
                  </a:outerShdw>
                </a:effectLst>
              </a:rPr>
              <a:t>不得擅自拆、改电气线路</a:t>
            </a:r>
            <a:endParaRPr lang="zh-CN" altLang="en-US" sz="2000">
              <a:effectLst>
                <a:outerShdw blurRad="38100" dist="38100" dir="2700000" algn="tl">
                  <a:srgbClr val="000000">
                    <a:alpha val="43137"/>
                  </a:srgbClr>
                </a:outerShdw>
              </a:effectLst>
            </a:endParaRPr>
          </a:p>
          <a:p>
            <a:r>
              <a:rPr lang="zh-CN" altLang="en-US" sz="2000">
                <a:effectLst>
                  <a:outerShdw blurRad="38100" dist="38100" dir="2700000" algn="tl">
                    <a:srgbClr val="000000">
                      <a:alpha val="43137"/>
                    </a:srgbClr>
                  </a:outerShdw>
                </a:effectLst>
              </a:rPr>
              <a:t>4、不得乱拉、乱接电线，</a:t>
            </a:r>
            <a:r>
              <a:rPr lang="zh-CN" altLang="en-US" sz="2000">
                <a:solidFill>
                  <a:srgbClr val="FF0000"/>
                </a:solidFill>
                <a:effectLst>
                  <a:outerShdw blurRad="38100" dist="38100" dir="2700000" algn="tl">
                    <a:srgbClr val="000000">
                      <a:alpha val="43137"/>
                    </a:srgbClr>
                  </a:outerShdw>
                </a:effectLst>
              </a:rPr>
              <a:t>接线板不得串接</a:t>
            </a:r>
            <a:endParaRPr lang="zh-CN" altLang="en-US" sz="2000">
              <a:effectLst>
                <a:outerShdw blurRad="38100" dist="38100" dir="2700000" algn="tl">
                  <a:srgbClr val="000000">
                    <a:alpha val="43137"/>
                  </a:srgbClr>
                </a:outerShdw>
              </a:effectLst>
            </a:endParaRPr>
          </a:p>
          <a:p>
            <a:r>
              <a:rPr lang="zh-CN" altLang="en-US" sz="2000">
                <a:effectLst>
                  <a:outerShdw blurRad="38100" dist="38100" dir="2700000" algn="tl">
                    <a:srgbClr val="000000">
                      <a:alpha val="43137"/>
                    </a:srgbClr>
                  </a:outerShdw>
                </a:effectLst>
              </a:rPr>
              <a:t>5、</a:t>
            </a:r>
            <a:r>
              <a:rPr lang="zh-CN" altLang="en-US" sz="2000">
                <a:solidFill>
                  <a:srgbClr val="0000FF"/>
                </a:solidFill>
                <a:effectLst>
                  <a:outerShdw blurRad="38100" dist="38100" dir="2700000" algn="tl">
                    <a:srgbClr val="000000">
                      <a:alpha val="43137"/>
                    </a:srgbClr>
                  </a:outerShdw>
                </a:effectLst>
              </a:rPr>
              <a:t>电线和电器设备保持干燥，防止受潮漏电</a:t>
            </a:r>
            <a:endParaRPr lang="zh-CN" altLang="en-US" sz="2000">
              <a:effectLst>
                <a:outerShdw blurRad="38100" dist="38100" dir="2700000" algn="tl">
                  <a:srgbClr val="000000">
                    <a:alpha val="43137"/>
                  </a:srgbClr>
                </a:outerShdw>
              </a:effectLst>
            </a:endParaRPr>
          </a:p>
          <a:p>
            <a:r>
              <a:rPr lang="zh-CN" altLang="en-US" sz="2000">
                <a:effectLst>
                  <a:outerShdw blurRad="38100" dist="38100" dir="2700000" algn="tl">
                    <a:srgbClr val="000000">
                      <a:alpha val="43137"/>
                    </a:srgbClr>
                  </a:outerShdw>
                </a:effectLst>
              </a:rPr>
              <a:t>6、使用电器设备时，保持手脚干燥</a:t>
            </a:r>
            <a:endParaRPr lang="zh-CN" altLang="en-US" sz="2000">
              <a:effectLst>
                <a:outerShdw blurRad="38100" dist="38100" dir="2700000" algn="tl">
                  <a:srgbClr val="000000">
                    <a:alpha val="43137"/>
                  </a:srgbClr>
                </a:outerShdw>
              </a:effectLst>
            </a:endParaRPr>
          </a:p>
          <a:p>
            <a:r>
              <a:rPr lang="zh-CN" altLang="en-US" sz="2000">
                <a:effectLst>
                  <a:outerShdw blurRad="38100" dist="38100" dir="2700000" algn="tl">
                    <a:srgbClr val="000000">
                      <a:alpha val="43137"/>
                    </a:srgbClr>
                  </a:outerShdw>
                </a:effectLst>
              </a:rPr>
              <a:t>7、</a:t>
            </a:r>
            <a:r>
              <a:rPr lang="zh-CN" altLang="en-US" sz="2000">
                <a:solidFill>
                  <a:srgbClr val="0000FF"/>
                </a:solidFill>
                <a:effectLst>
                  <a:outerShdw blurRad="38100" dist="38100" dir="2700000" algn="tl">
                    <a:srgbClr val="000000">
                      <a:alpha val="43137"/>
                    </a:srgbClr>
                  </a:outerShdw>
                </a:effectLst>
              </a:rPr>
              <a:t>使用设备时，严格按照操作规程</a:t>
            </a:r>
            <a:endParaRPr lang="zh-CN" altLang="en-US" sz="2000">
              <a:effectLst>
                <a:outerShdw blurRad="38100" dist="38100" dir="2700000" algn="tl">
                  <a:srgbClr val="000000">
                    <a:alpha val="43137"/>
                  </a:srgbClr>
                </a:outerShdw>
              </a:effectLst>
            </a:endParaRPr>
          </a:p>
          <a:p>
            <a:r>
              <a:rPr lang="zh-CN" altLang="en-US" sz="2000">
                <a:effectLst>
                  <a:outerShdw blurRad="38100" dist="38100" dir="2700000" algn="tl">
                    <a:srgbClr val="000000">
                      <a:alpha val="43137"/>
                    </a:srgbClr>
                  </a:outerShdw>
                </a:effectLst>
              </a:rPr>
              <a:t>8、使用过程中，</a:t>
            </a:r>
            <a:r>
              <a:rPr lang="zh-CN" altLang="en-US" sz="2000">
                <a:solidFill>
                  <a:srgbClr val="FF0000"/>
                </a:solidFill>
                <a:effectLst>
                  <a:outerShdw blurRad="38100" dist="38100" dir="2700000" algn="tl">
                    <a:srgbClr val="000000">
                      <a:alpha val="43137"/>
                    </a:srgbClr>
                  </a:outerShdw>
                </a:effectLst>
              </a:rPr>
              <a:t>如发现有不正常声响、过热现象或散发出异味时，应立即切断电源</a:t>
            </a:r>
            <a:endParaRPr lang="zh-CN" altLang="en-US" sz="2000">
              <a:solidFill>
                <a:srgbClr val="FF0000"/>
              </a:solidFill>
              <a:effectLst>
                <a:outerShdw blurRad="38100" dist="38100" dir="2700000" algn="tl">
                  <a:srgbClr val="000000">
                    <a:alpha val="43137"/>
                  </a:srgbClr>
                </a:outerShdw>
              </a:effectLst>
            </a:endParaRPr>
          </a:p>
          <a:p>
            <a:r>
              <a:rPr lang="en-US" altLang="zh-CN" sz="2000">
                <a:effectLst>
                  <a:outerShdw blurRad="38100" dist="38100" dir="2700000" algn="tl">
                    <a:srgbClr val="000000">
                      <a:alpha val="43137"/>
                    </a:srgbClr>
                  </a:outerShdw>
                </a:effectLst>
              </a:rPr>
              <a:t>9</a:t>
            </a:r>
            <a:r>
              <a:rPr lang="zh-CN" altLang="en-US" sz="2000">
                <a:effectLst>
                  <a:outerShdw blurRad="38100" dist="38100" dir="2700000" algn="tl">
                    <a:srgbClr val="000000">
                      <a:alpha val="43137"/>
                    </a:srgbClr>
                  </a:outerShdw>
                </a:effectLst>
              </a:rPr>
              <a:t>、发生电器火灾时，</a:t>
            </a:r>
            <a:r>
              <a:rPr lang="zh-CN" altLang="en-US" sz="2000">
                <a:solidFill>
                  <a:srgbClr val="FF0000"/>
                </a:solidFill>
                <a:effectLst>
                  <a:outerShdw blurRad="38100" dist="38100" dir="2700000" algn="tl">
                    <a:srgbClr val="000000">
                      <a:alpha val="43137"/>
                    </a:srgbClr>
                  </a:outerShdw>
                </a:effectLst>
              </a:rPr>
              <a:t>首先切断电源，再用水或灭火器灭火。无法断电的情况下应使用干粉、二氧化碳等来灭火，禁止用水</a:t>
            </a:r>
            <a:endParaRPr lang="zh-CN" altLang="en-US" sz="2000">
              <a:solidFill>
                <a:srgbClr val="FF0000"/>
              </a:solidFill>
              <a:effectLst>
                <a:outerShdw blurRad="38100" dist="38100" dir="2700000" algn="tl">
                  <a:srgbClr val="000000">
                    <a:alpha val="43137"/>
                  </a:srgbClr>
                </a:outerShdw>
              </a:effectLst>
            </a:endParaRPr>
          </a:p>
        </p:txBody>
      </p:sp>
      <p:pic>
        <p:nvPicPr>
          <p:cNvPr id="4" name="图片 3"/>
          <p:cNvPicPr>
            <a:picLocks noChangeAspect="1"/>
          </p:cNvPicPr>
          <p:nvPr>
            <p:custDataLst>
              <p:tags r:id="rId2"/>
            </p:custDataLst>
          </p:nvPr>
        </p:nvPicPr>
        <p:blipFill>
          <a:blip r:embed="rId3"/>
          <a:stretch>
            <a:fillRect/>
          </a:stretch>
        </p:blipFill>
        <p:spPr>
          <a:xfrm>
            <a:off x="0" y="2237105"/>
            <a:ext cx="2710180" cy="2381250"/>
          </a:xfrm>
          <a:prstGeom prst="rect">
            <a:avLst/>
          </a:prstGeom>
        </p:spPr>
      </p:pic>
      <p:pic>
        <p:nvPicPr>
          <p:cNvPr id="6" name="图片 5"/>
          <p:cNvPicPr>
            <a:picLocks noChangeAspect="1"/>
          </p:cNvPicPr>
          <p:nvPr>
            <p:custDataLst>
              <p:tags r:id="rId4"/>
            </p:custDataLst>
          </p:nvPr>
        </p:nvPicPr>
        <p:blipFill>
          <a:blip r:embed="rId5"/>
          <a:srcRect l="-3363" r="6978"/>
          <a:stretch>
            <a:fillRect/>
          </a:stretch>
        </p:blipFill>
        <p:spPr>
          <a:xfrm>
            <a:off x="-93345" y="4618355"/>
            <a:ext cx="2675255" cy="2141220"/>
          </a:xfrm>
          <a:prstGeom prst="rect">
            <a:avLst/>
          </a:prstGeom>
        </p:spPr>
      </p:pic>
    </p:spTree>
  </p:cSld>
  <p:clrMapOvr>
    <a:masterClrMapping/>
  </p:clrMapOvr>
  <p:transition spd="slow">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六、</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实验室各项安全事项及应急处置</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727075" y="1609090"/>
            <a:ext cx="8055610" cy="478155"/>
          </a:xfrm>
          <a:prstGeom prst="rect">
            <a:avLst/>
          </a:prstGeom>
          <a:noFill/>
          <a:ln w="12700" cap="sq">
            <a:noFill/>
            <a:miter lim="800000"/>
            <a:headEnd type="none" w="sm" len="sm"/>
            <a:tailEnd type="none" w="sm" len="sm"/>
          </a:ln>
          <a:effectLst/>
        </p:spPr>
        <p:txBody>
          <a:bodyPr wrap="square">
            <a:spAutoFit/>
          </a:bodyPr>
          <a:lstStyle/>
          <a:p>
            <a:pPr marL="457200" marR="0" indent="-457200" algn="l" defTabSz="914400">
              <a:spcBef>
                <a:spcPct val="20000"/>
              </a:spcBef>
              <a:buSzPct val="110000"/>
              <a:buFont typeface="Wingdings" panose="05000000000000000000" pitchFamily="2" charset="2"/>
              <a:buNone/>
              <a:defRPr/>
            </a:pPr>
            <a:r>
              <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实验室用</a:t>
            </a:r>
            <a:r>
              <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电事故</a:t>
            </a:r>
            <a:r>
              <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案例</a:t>
            </a:r>
            <a:endPar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610235" y="2162810"/>
            <a:ext cx="8311515" cy="2346325"/>
          </a:xfrm>
          <a:prstGeom prst="rect">
            <a:avLst/>
          </a:prstGeom>
          <a:noFill/>
        </p:spPr>
        <p:txBody>
          <a:bodyPr wrap="square" rtlCol="0" anchor="t">
            <a:noAutofit/>
          </a:bodyPr>
          <a:p>
            <a:pPr algn="l"/>
            <a:r>
              <a:rPr lang="zh-CN" altLang="en-US" sz="2000">
                <a:effectLst>
                  <a:outerShdw blurRad="38100" dist="38100" dir="2700000" algn="tl">
                    <a:srgbClr val="000000">
                      <a:alpha val="43137"/>
                    </a:srgbClr>
                  </a:outerShdw>
                </a:effectLst>
              </a:rPr>
              <a:t>①2011年10月10日中午，湖南某大学化工学院实验楼因学生忘记关掉实验设备引发火灾，着火的四层及屋顶全部烧完，大量实验数据被烧毁。</a:t>
            </a:r>
            <a:endParaRPr lang="zh-CN" altLang="en-US" sz="2000">
              <a:effectLst>
                <a:outerShdw blurRad="38100" dist="38100" dir="2700000" algn="tl">
                  <a:srgbClr val="000000">
                    <a:alpha val="43137"/>
                  </a:srgbClr>
                </a:outerShdw>
              </a:effectLst>
            </a:endParaRPr>
          </a:p>
          <a:p>
            <a:pPr algn="l"/>
            <a:r>
              <a:rPr lang="zh-CN" altLang="en-US" sz="2000">
                <a:effectLst>
                  <a:outerShdw blurRad="38100" dist="38100" dir="2700000" algn="tl">
                    <a:srgbClr val="000000">
                      <a:alpha val="43137"/>
                    </a:srgbClr>
                  </a:outerShdw>
                </a:effectLst>
              </a:rPr>
              <a:t>②2010年5月26日，某大学一实验室因学生做完实验出门时忘记关电路引发火灾。</a:t>
            </a:r>
            <a:endParaRPr lang="zh-CN" altLang="en-US" sz="2000">
              <a:effectLst>
                <a:outerShdw blurRad="38100" dist="38100" dir="2700000" algn="tl">
                  <a:srgbClr val="000000">
                    <a:alpha val="43137"/>
                  </a:srgbClr>
                </a:outerShdw>
              </a:effectLst>
            </a:endParaRPr>
          </a:p>
          <a:p>
            <a:pPr algn="l"/>
            <a:r>
              <a:rPr lang="zh-CN" altLang="en-US" sz="2000">
                <a:effectLst>
                  <a:outerShdw blurRad="38100" dist="38100" dir="2700000" algn="tl">
                    <a:srgbClr val="000000">
                      <a:alpha val="43137"/>
                    </a:srgbClr>
                  </a:outerShdw>
                </a:effectLst>
              </a:rPr>
              <a:t>③</a:t>
            </a:r>
            <a:r>
              <a:rPr lang="zh-CN" altLang="en-US" sz="2000">
                <a:effectLst>
                  <a:outerShdw blurRad="38100" dist="38100" dir="2700000" algn="tl">
                    <a:srgbClr val="000000">
                      <a:alpha val="43137"/>
                    </a:srgbClr>
                  </a:outerShdw>
                </a:effectLst>
                <a:sym typeface="+mn-ea"/>
              </a:rPr>
              <a:t>2008年12月7日，南京人口管理干部学院锁金村校区女生宿舍801房间突然失火，该学院值班人员发现后及时报警，消防队及时赶到并迅速将火扑灭。事发后，学院领导及时赶到并靠前指挥学生疏散。火灾发生时该房间无人所幸没有人员伤亡，但房间里的东西全被烧掉。经初步调查，起火原因可能是由于私拉插座，引起的电器短路所致。</a:t>
            </a:r>
            <a:endParaRPr lang="zh-CN" altLang="en-US" sz="2000">
              <a:effectLst>
                <a:outerShdw blurRad="38100" dist="38100" dir="2700000" algn="tl">
                  <a:srgbClr val="000000">
                    <a:alpha val="43137"/>
                  </a:srgbClr>
                </a:outerShdw>
              </a:effectLst>
            </a:endParaRPr>
          </a:p>
          <a:p>
            <a:pPr algn="l"/>
            <a:r>
              <a:rPr lang="zh-CN" altLang="en-US" sz="2000">
                <a:effectLst>
                  <a:outerShdw blurRad="38100" dist="38100" dir="2700000" algn="tl">
                    <a:srgbClr val="000000">
                      <a:alpha val="43137"/>
                    </a:srgbClr>
                  </a:outerShdw>
                </a:effectLst>
                <a:latin typeface="微软雅黑" panose="020B0503020204020204" charset="-122"/>
                <a:ea typeface="微软雅黑" panose="020B0503020204020204" charset="-122"/>
              </a:rPr>
              <a:t>④</a:t>
            </a:r>
            <a:r>
              <a:rPr lang="zh-CN" altLang="en-US" sz="2000">
                <a:effectLst>
                  <a:outerShdw blurRad="38100" dist="38100" dir="2700000" algn="tl">
                    <a:srgbClr val="000000">
                      <a:alpha val="43137"/>
                    </a:srgbClr>
                  </a:outerShdw>
                </a:effectLst>
              </a:rPr>
              <a:t>2008年11月14日，上海商学院宿舍区发生火灾，4名大学生慌不择路从6楼跳下当场身亡。据上海商学院女生宿舍楼附近工地人员称，清晨看到该大楼6楼有宿舍着火，4名女生被大火围困，被逼跑到东面的阳台上，4女生情急下先后从6楼跳下。据知情人士透露，事故原因可能是602寝室违规使用“热得快”导致。</a:t>
            </a:r>
            <a:endParaRPr lang="zh-CN" altLang="en-US" sz="2000">
              <a:effectLst>
                <a:outerShdw blurRad="38100" dist="38100" dir="2700000" algn="tl">
                  <a:srgbClr val="000000">
                    <a:alpha val="43137"/>
                  </a:srgbClr>
                </a:outerShdw>
              </a:effectLst>
            </a:endParaRPr>
          </a:p>
          <a:p>
            <a:pPr algn="l"/>
            <a:endParaRPr lang="zh-CN" altLang="en-US" sz="2000">
              <a:effectLst>
                <a:outerShdw blurRad="38100" dist="38100" dir="2700000" algn="tl">
                  <a:srgbClr val="000000">
                    <a:alpha val="43137"/>
                  </a:srgbClr>
                </a:outerShdw>
              </a:effectLst>
            </a:endParaRPr>
          </a:p>
        </p:txBody>
      </p:sp>
    </p:spTree>
  </p:cSld>
  <p:clrMapOvr>
    <a:masterClrMapping/>
  </p:clrMapOvr>
  <p:transition spd="slow">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六、</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实验室各项安全事项及应急处置</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727075" y="1609090"/>
            <a:ext cx="8055610" cy="478155"/>
          </a:xfrm>
          <a:prstGeom prst="rect">
            <a:avLst/>
          </a:prstGeom>
          <a:noFill/>
          <a:ln w="12700" cap="sq">
            <a:noFill/>
            <a:miter lim="800000"/>
            <a:headEnd type="none" w="sm" len="sm"/>
            <a:tailEnd type="none" w="sm" len="sm"/>
          </a:ln>
          <a:effectLst/>
        </p:spPr>
        <p:txBody>
          <a:bodyPr wrap="square">
            <a:spAutoFit/>
          </a:bodyPr>
          <a:lstStyle/>
          <a:p>
            <a:pPr marL="457200" marR="0" indent="-457200" algn="l" defTabSz="914400">
              <a:spcBef>
                <a:spcPct val="20000"/>
              </a:spcBef>
              <a:buSzPct val="110000"/>
              <a:buFont typeface="Wingdings" panose="05000000000000000000" pitchFamily="2" charset="2"/>
              <a:buNone/>
              <a:defRPr/>
            </a:pPr>
            <a:r>
              <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实验室用</a:t>
            </a:r>
            <a:r>
              <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电事故</a:t>
            </a:r>
            <a:r>
              <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案例</a:t>
            </a:r>
            <a:endPar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610235" y="2162810"/>
            <a:ext cx="8311515" cy="3879215"/>
          </a:xfrm>
          <a:prstGeom prst="rect">
            <a:avLst/>
          </a:prstGeom>
          <a:noFill/>
        </p:spPr>
        <p:txBody>
          <a:bodyPr wrap="square" rtlCol="0" anchor="t">
            <a:noAutofit/>
          </a:bodyPr>
          <a:p>
            <a:pPr algn="l"/>
            <a:r>
              <a:rPr lang="zh-CN" altLang="en-US" sz="2000">
                <a:effectLst>
                  <a:outerShdw blurRad="38100" dist="38100" dir="2700000" algn="tl">
                    <a:srgbClr val="000000">
                      <a:alpha val="43137"/>
                    </a:srgbClr>
                  </a:outerShdw>
                </a:effectLst>
              </a:rPr>
              <a:t>⑤东南大学老校区教学楼突发火灾过火面积近千平方米。</a:t>
            </a:r>
            <a:r>
              <a:rPr lang="en-US" altLang="zh-CN" sz="2000">
                <a:effectLst>
                  <a:outerShdw blurRad="38100" dist="38100" dir="2700000" algn="tl">
                    <a:srgbClr val="000000">
                      <a:alpha val="43137"/>
                    </a:srgbClr>
                  </a:outerShdw>
                </a:effectLst>
              </a:rPr>
              <a:t>2</a:t>
            </a:r>
            <a:r>
              <a:rPr lang="zh-CN" altLang="en-US" sz="2000">
                <a:effectLst>
                  <a:outerShdw blurRad="38100" dist="38100" dir="2700000" algn="tl">
                    <a:srgbClr val="000000">
                      <a:alpha val="43137"/>
                    </a:srgbClr>
                  </a:outerShdw>
                </a:effectLst>
              </a:rPr>
              <a:t>008年3月13日下午5点47分左右，位于江苏省南京学府路的东南大学老校区动力楼（4层）突然发生大火。受大风影响，火势较大，将动力楼第四层基本烧毁，过火面积近千平方米，无人员伤亡。</a:t>
            </a:r>
            <a:endParaRPr lang="zh-CN" altLang="en-US" sz="2000">
              <a:effectLst>
                <a:outerShdw blurRad="38100" dist="38100" dir="2700000" algn="tl">
                  <a:srgbClr val="000000">
                    <a:alpha val="43137"/>
                  </a:srgbClr>
                </a:outerShdw>
              </a:effectLst>
            </a:endParaRPr>
          </a:p>
          <a:p>
            <a:pPr algn="l"/>
            <a:r>
              <a:rPr lang="zh-CN" altLang="en-US" sz="2000">
                <a:effectLst>
                  <a:outerShdw blurRad="38100" dist="38100" dir="2700000" algn="tl">
                    <a:srgbClr val="000000">
                      <a:alpha val="43137"/>
                    </a:srgbClr>
                  </a:outerShdw>
                </a:effectLst>
                <a:latin typeface="微软雅黑" panose="020B0503020204020204" charset="-122"/>
                <a:ea typeface="微软雅黑" panose="020B0503020204020204" charset="-122"/>
              </a:rPr>
              <a:t>⑥</a:t>
            </a:r>
            <a:r>
              <a:rPr lang="zh-CN" altLang="en-US" sz="2000">
                <a:effectLst>
                  <a:outerShdw blurRad="38100" dist="38100" dir="2700000" algn="tl">
                    <a:srgbClr val="000000">
                      <a:alpha val="43137"/>
                    </a:srgbClr>
                  </a:outerShdw>
                </a:effectLst>
              </a:rPr>
              <a:t>武汉大学30间学生宿舍毁于一场大火。2003年2月20日凌晨5时，武汉大学测绘校区一男生宿舍4栋三楼一寝室突发大火，火借风势瞬时吞噬了整个三楼22间寝室。7时10分，大火基本被扑灭，3楼烧得只剩下断壁残垣。火灾因为学生在宿舍违规使用大功率电器所致。</a:t>
            </a:r>
            <a:endParaRPr lang="zh-CN" altLang="en-US" sz="2000">
              <a:effectLst>
                <a:outerShdw blurRad="38100" dist="38100" dir="2700000" algn="tl">
                  <a:srgbClr val="000000">
                    <a:alpha val="43137"/>
                  </a:srgbClr>
                </a:outerShdw>
              </a:effectLst>
            </a:endParaRPr>
          </a:p>
          <a:p>
            <a:pPr algn="l"/>
            <a:r>
              <a:rPr lang="zh-CN" altLang="en-US" sz="2000">
                <a:effectLst>
                  <a:outerShdw blurRad="38100" dist="38100" dir="2700000" algn="tl">
                    <a:srgbClr val="000000">
                      <a:alpha val="43137"/>
                    </a:srgbClr>
                  </a:outerShdw>
                </a:effectLst>
                <a:latin typeface="微软雅黑" panose="020B0503020204020204" charset="-122"/>
                <a:ea typeface="微软雅黑" panose="020B0503020204020204" charset="-122"/>
              </a:rPr>
              <a:t>⑦</a:t>
            </a:r>
            <a:r>
              <a:rPr lang="zh-CN" altLang="en-US" sz="2000">
                <a:effectLst>
                  <a:outerShdw blurRad="38100" dist="38100" dir="2700000" algn="tl">
                    <a:srgbClr val="000000">
                      <a:alpha val="43137"/>
                    </a:srgbClr>
                  </a:outerShdw>
                </a:effectLst>
              </a:rPr>
              <a:t>俄罗斯人民友谊大学-- 41名外国留学生死亡，近200人受伤</a:t>
            </a:r>
            <a:endParaRPr lang="zh-CN" altLang="en-US" sz="2000">
              <a:effectLst>
                <a:outerShdw blurRad="38100" dist="38100" dir="2700000" algn="tl">
                  <a:srgbClr val="000000">
                    <a:alpha val="43137"/>
                  </a:srgbClr>
                </a:outerShdw>
              </a:effectLst>
            </a:endParaRPr>
          </a:p>
          <a:p>
            <a:pPr algn="l"/>
            <a:r>
              <a:rPr lang="zh-CN" altLang="en-US" sz="2000">
                <a:effectLst>
                  <a:outerShdw blurRad="38100" dist="38100" dir="2700000" algn="tl">
                    <a:srgbClr val="000000">
                      <a:alpha val="43137"/>
                    </a:srgbClr>
                  </a:outerShdw>
                </a:effectLst>
              </a:rPr>
              <a:t>2003年11月24日凌晨，位于莫斯科城区西南部的俄罗斯人民友谊大学6号学生宿舍楼发生火灾，造成41名外国留学生死亡，近200人受伤。其中有中国留学生 46 人烧伤， 11 人死亡。失火原因是电线短路。检察机关调查人员在调查中发现，俄罗斯人民友谊大学在管理上存在违反消防安全规定的许多问题。</a:t>
            </a:r>
            <a:endParaRPr lang="zh-CN" altLang="en-US" sz="2000">
              <a:effectLst>
                <a:outerShdw blurRad="38100" dist="38100" dir="2700000" algn="tl">
                  <a:srgbClr val="000000">
                    <a:alpha val="43137"/>
                  </a:srgbClr>
                </a:outerShdw>
              </a:effectLst>
            </a:endParaRPr>
          </a:p>
        </p:txBody>
      </p:sp>
    </p:spTree>
  </p:cSld>
  <p:clrMapOvr>
    <a:masterClrMapping/>
  </p:clrMapOvr>
  <p:transition spd="slow">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6" name="图片 115"/>
          <p:cNvPicPr/>
          <p:nvPr/>
        </p:nvPicPr>
        <p:blipFill>
          <a:blip r:embed="rId1"/>
          <a:stretch>
            <a:fillRect/>
          </a:stretch>
        </p:blipFill>
        <p:spPr>
          <a:xfrm>
            <a:off x="7077710" y="3022600"/>
            <a:ext cx="2066290" cy="1749425"/>
          </a:xfrm>
          <a:prstGeom prst="rect">
            <a:avLst/>
          </a:prstGeom>
          <a:noFill/>
          <a:ln w="9525">
            <a:noFill/>
          </a:ln>
        </p:spPr>
      </p:pic>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六</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实验室各项安全事项及应急处置</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2" action="ppaction://hlinkfile"/>
          </p:cNvPr>
          <p:cNvSpPr txBox="1">
            <a:spLocks noChangeArrowheads="1"/>
          </p:cNvSpPr>
          <p:nvPr/>
        </p:nvSpPr>
        <p:spPr bwMode="auto">
          <a:xfrm>
            <a:off x="609600" y="1603375"/>
            <a:ext cx="7924800" cy="478155"/>
          </a:xfrm>
          <a:prstGeom prst="rect">
            <a:avLst/>
          </a:prstGeom>
          <a:noFill/>
          <a:ln w="12700" cap="sq">
            <a:noFill/>
            <a:miter lim="800000"/>
            <a:headEnd type="none" w="sm" len="sm"/>
            <a:tailEnd type="none" w="sm" len="sm"/>
          </a:ln>
          <a:effectLst/>
        </p:spPr>
        <p:txBody>
          <a:bodyPr>
            <a:spAutoFit/>
          </a:bodyPr>
          <a:lstStyle/>
          <a:p>
            <a:pPr marL="457200" marR="0" indent="-457200" defTabSz="914400">
              <a:spcBef>
                <a:spcPct val="20000"/>
              </a:spcBef>
              <a:buSzPct val="110000"/>
              <a:buFont typeface="Wingdings" panose="05000000000000000000" pitchFamily="2" charset="2"/>
              <a:buNone/>
              <a:defRPr/>
            </a:pPr>
            <a:r>
              <a:rPr kumimoji="1" lang="en-US" altLang="zh-CN"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3.</a:t>
            </a:r>
            <a:r>
              <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用水用电安全之预防措施</a:t>
            </a:r>
            <a:endPar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nvSpPr>
        <p:spPr>
          <a:xfrm>
            <a:off x="734695" y="2237105"/>
            <a:ext cx="8625205" cy="3735705"/>
          </a:xfrm>
          <a:prstGeom prst="rect">
            <a:avLst/>
          </a:prstGeom>
          <a:noFill/>
        </p:spPr>
        <p:txBody>
          <a:bodyPr wrap="square" rtlCol="0" anchor="t">
            <a:noAutofit/>
          </a:bodyPr>
          <a:p>
            <a:r>
              <a:rPr lang="zh-CN" altLang="en-US" sz="1800" u="sng">
                <a:solidFill>
                  <a:srgbClr val="FF0000"/>
                </a:solidFill>
                <a:effectLst>
                  <a:outerShdw blurRad="38100" dist="38100" dir="2700000" algn="tl">
                    <a:srgbClr val="000000">
                      <a:alpha val="43137"/>
                    </a:srgbClr>
                  </a:outerShdw>
                </a:effectLst>
              </a:rPr>
              <a:t>防止漏水、浸水</a:t>
            </a:r>
            <a:endParaRPr lang="zh-CN" altLang="en-US" sz="1800" u="sng">
              <a:solidFill>
                <a:srgbClr val="FF0000"/>
              </a:solidFill>
              <a:effectLst>
                <a:outerShdw blurRad="38100" dist="38100" dir="2700000" algn="tl">
                  <a:srgbClr val="000000">
                    <a:alpha val="43137"/>
                  </a:srgbClr>
                </a:outerShdw>
              </a:effectLst>
            </a:endParaRPr>
          </a:p>
          <a:p>
            <a:r>
              <a:rPr lang="zh-CN" altLang="en-US" sz="1800">
                <a:effectLst>
                  <a:outerShdw blurRad="38100" dist="38100" dir="2700000" algn="tl">
                    <a:srgbClr val="000000">
                      <a:alpha val="43137"/>
                    </a:srgbClr>
                  </a:outerShdw>
                </a:effectLst>
              </a:rPr>
              <a:t>应按照“操作规程”进行操作；取水时应注意及时地关闭取水开关，防止溢流。</a:t>
            </a:r>
            <a:endParaRPr lang="zh-CN" altLang="en-US" sz="1800">
              <a:effectLst>
                <a:outerShdw blurRad="38100" dist="38100" dir="2700000" algn="tl">
                  <a:srgbClr val="000000">
                    <a:alpha val="43137"/>
                  </a:srgbClr>
                </a:outerShdw>
              </a:effectLst>
            </a:endParaRPr>
          </a:p>
          <a:p>
            <a:r>
              <a:rPr lang="zh-CN" altLang="en-US" sz="1800">
                <a:effectLst>
                  <a:outerShdw blurRad="38100" dist="38100" dir="2700000" algn="tl">
                    <a:srgbClr val="000000">
                      <a:alpha val="43137"/>
                    </a:srgbClr>
                  </a:outerShdw>
                </a:effectLst>
              </a:rPr>
              <a:t>禁止“长流水”现象发生，实验室用水完毕后应该立即关闭。</a:t>
            </a:r>
            <a:endParaRPr lang="zh-CN" altLang="en-US" sz="1800">
              <a:effectLst>
                <a:outerShdw blurRad="38100" dist="38100" dir="2700000" algn="tl">
                  <a:srgbClr val="000000">
                    <a:alpha val="43137"/>
                  </a:srgbClr>
                </a:outerShdw>
              </a:effectLst>
            </a:endParaRPr>
          </a:p>
          <a:p>
            <a:r>
              <a:rPr lang="zh-CN" altLang="en-US" sz="1800">
                <a:effectLst>
                  <a:outerShdw blurRad="38100" dist="38100" dir="2700000" algn="tl">
                    <a:srgbClr val="000000">
                      <a:alpha val="43137"/>
                    </a:srgbClr>
                  </a:outerShdw>
                </a:effectLst>
              </a:rPr>
              <a:t>实验结束后，检查用水设备，全部关闭后，方可离开。</a:t>
            </a:r>
            <a:endParaRPr lang="zh-CN" altLang="en-US" sz="1800">
              <a:effectLst>
                <a:outerShdw blurRad="38100" dist="38100" dir="2700000" algn="tl">
                  <a:srgbClr val="000000">
                    <a:alpha val="43137"/>
                  </a:srgbClr>
                </a:outerShdw>
              </a:effectLst>
            </a:endParaRPr>
          </a:p>
          <a:p>
            <a:r>
              <a:rPr lang="zh-CN" altLang="en-US" sz="1800" u="sng">
                <a:solidFill>
                  <a:srgbClr val="FF0000"/>
                </a:solidFill>
                <a:effectLst>
                  <a:outerShdw blurRad="38100" dist="38100" dir="2700000" algn="tl">
                    <a:srgbClr val="000000">
                      <a:alpha val="43137"/>
                    </a:srgbClr>
                  </a:outerShdw>
                </a:effectLst>
              </a:rPr>
              <a:t>防止触电</a:t>
            </a:r>
            <a:endParaRPr lang="zh-CN" altLang="en-US" sz="1800" u="sng">
              <a:solidFill>
                <a:srgbClr val="FF0000"/>
              </a:solidFill>
              <a:effectLst>
                <a:outerShdw blurRad="38100" dist="38100" dir="2700000" algn="tl">
                  <a:srgbClr val="000000">
                    <a:alpha val="43137"/>
                  </a:srgbClr>
                </a:outerShdw>
              </a:effectLst>
            </a:endParaRPr>
          </a:p>
          <a:p>
            <a:r>
              <a:rPr lang="zh-CN" altLang="en-US" sz="1800">
                <a:effectLst>
                  <a:outerShdw blurRad="38100" dist="38100" dir="2700000" algn="tl">
                    <a:srgbClr val="000000">
                      <a:alpha val="43137"/>
                    </a:srgbClr>
                  </a:outerShdw>
                </a:effectLst>
              </a:rPr>
              <a:t>不用潮湿的手接触电器。</a:t>
            </a:r>
            <a:endParaRPr lang="zh-CN" altLang="en-US" sz="1800">
              <a:effectLst>
                <a:outerShdw blurRad="38100" dist="38100" dir="2700000" algn="tl">
                  <a:srgbClr val="000000">
                    <a:alpha val="43137"/>
                  </a:srgbClr>
                </a:outerShdw>
              </a:effectLst>
            </a:endParaRPr>
          </a:p>
          <a:p>
            <a:r>
              <a:rPr lang="zh-CN" altLang="en-US" sz="1800">
                <a:effectLst>
                  <a:outerShdw blurRad="38100" dist="38100" dir="2700000" algn="tl">
                    <a:srgbClr val="000000">
                      <a:alpha val="43137"/>
                    </a:srgbClr>
                  </a:outerShdw>
                </a:effectLst>
              </a:rPr>
              <a:t>电源裸露部分应有绝缘装置（例如电线接头处应裹上绝缘胶布）</a:t>
            </a:r>
            <a:endParaRPr lang="zh-CN" altLang="en-US" sz="1800">
              <a:effectLst>
                <a:outerShdw blurRad="38100" dist="38100" dir="2700000" algn="tl">
                  <a:srgbClr val="000000">
                    <a:alpha val="43137"/>
                  </a:srgbClr>
                </a:outerShdw>
              </a:effectLst>
            </a:endParaRPr>
          </a:p>
          <a:p>
            <a:r>
              <a:rPr lang="zh-CN" altLang="en-US" sz="1800">
                <a:effectLst>
                  <a:outerShdw blurRad="38100" dist="38100" dir="2700000" algn="tl">
                    <a:srgbClr val="000000">
                      <a:alpha val="43137"/>
                    </a:srgbClr>
                  </a:outerShdw>
                </a:effectLst>
              </a:rPr>
              <a:t>实验时，应先连接好电路后才接通电源。实验结束时，先切断电源再拆线路。</a:t>
            </a:r>
            <a:endParaRPr lang="zh-CN" altLang="en-US" sz="1800">
              <a:effectLst>
                <a:outerShdw blurRad="38100" dist="38100" dir="2700000" algn="tl">
                  <a:srgbClr val="000000">
                    <a:alpha val="43137"/>
                  </a:srgbClr>
                </a:outerShdw>
              </a:effectLst>
            </a:endParaRPr>
          </a:p>
          <a:p>
            <a:r>
              <a:rPr lang="zh-CN" altLang="en-US" sz="1800">
                <a:effectLst>
                  <a:outerShdw blurRad="38100" dist="38100" dir="2700000" algn="tl">
                    <a:srgbClr val="000000">
                      <a:alpha val="43137"/>
                    </a:srgbClr>
                  </a:outerShdw>
                </a:effectLst>
              </a:rPr>
              <a:t>不能用试电笔去试高压电。使用高压电源应有专门的防护措施。</a:t>
            </a:r>
            <a:endParaRPr lang="zh-CN" altLang="en-US" sz="1800">
              <a:effectLst>
                <a:outerShdw blurRad="38100" dist="38100" dir="2700000" algn="tl">
                  <a:srgbClr val="000000">
                    <a:alpha val="43137"/>
                  </a:srgbClr>
                </a:outerShdw>
              </a:effectLst>
            </a:endParaRPr>
          </a:p>
          <a:p>
            <a:r>
              <a:rPr lang="zh-CN" altLang="en-US" sz="1800">
                <a:effectLst>
                  <a:outerShdw blurRad="38100" dist="38100" dir="2700000" algn="tl">
                    <a:srgbClr val="000000">
                      <a:alpha val="43137"/>
                    </a:srgbClr>
                  </a:outerShdw>
                </a:effectLst>
              </a:rPr>
              <a:t>如有人触电，应迅速切断电源，然后进行抢救。</a:t>
            </a:r>
            <a:endParaRPr lang="zh-CN" altLang="en-US" sz="1800">
              <a:solidFill>
                <a:srgbClr val="FF0000"/>
              </a:solidFill>
              <a:effectLst>
                <a:outerShdw blurRad="38100" dist="38100" dir="2700000" algn="tl">
                  <a:srgbClr val="000000">
                    <a:alpha val="43137"/>
                  </a:srgbClr>
                </a:outerShdw>
              </a:effectLst>
            </a:endParaRPr>
          </a:p>
        </p:txBody>
      </p:sp>
    </p:spTree>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一、安全管理理念</a:t>
            </a:r>
            <a:endParaRPr kumimoji="1" lang="zh-CN" altLang="en-US" sz="3200" b="1" i="0" u="none" strike="noStrike" kern="0" cap="none" spc="0" normalizeH="0" baseline="0" noProof="0" dirty="0" smtClean="0">
              <a:ln>
                <a:noFill/>
              </a:ln>
              <a:solidFill>
                <a:srgbClr val="003300"/>
              </a:solidFill>
              <a:effectLst>
                <a:outerShdw blurRad="38100" dist="38100" dir="2700000" algn="tl">
                  <a:srgbClr val="C0C0C0"/>
                </a:outerShdw>
              </a:effectLst>
              <a:uLnTx/>
              <a:uFillTx/>
              <a:latin typeface="黑体" panose="02010609060101010101" charset="-122"/>
              <a:ea typeface="黑体" panose="02010609060101010101" charset="-122"/>
              <a:cs typeface="+mj-cs"/>
              <a:sym typeface="+mn-ea"/>
            </a:endParaRPr>
          </a:p>
        </p:txBody>
      </p:sp>
      <p:sp>
        <p:nvSpPr>
          <p:cNvPr id="363525" name="Rectangle 5"/>
          <p:cNvSpPr>
            <a:spLocks noChangeArrowheads="1"/>
          </p:cNvSpPr>
          <p:nvPr/>
        </p:nvSpPr>
        <p:spPr bwMode="auto">
          <a:xfrm>
            <a:off x="609600" y="2382838"/>
            <a:ext cx="8110538" cy="622300"/>
          </a:xfrm>
          <a:prstGeom prst="rect">
            <a:avLst/>
          </a:prstGeom>
          <a:noFill/>
          <a:ln w="9525">
            <a:noFill/>
            <a:miter lim="800000"/>
          </a:ln>
          <a:effectLst/>
        </p:spPr>
        <p:txBody>
          <a:bodyPr/>
          <a:lstStyle/>
          <a:p>
            <a:pPr marL="387350" marR="0" lvl="0" indent="-387350" algn="ctr" defTabSz="914400" rtl="0" eaLnBrk="0" fontAlgn="base" latinLnBrk="0" hangingPunct="0">
              <a:lnSpc>
                <a:spcPct val="100000"/>
              </a:lnSpc>
              <a:spcBef>
                <a:spcPct val="0"/>
              </a:spcBef>
              <a:spcAft>
                <a:spcPct val="0"/>
              </a:spcAft>
              <a:buClrTx/>
              <a:buSzTx/>
              <a:buFontTx/>
              <a:buNone/>
              <a:defRPr/>
            </a:pPr>
            <a:r>
              <a:rPr kumimoji="1" lang="zh-CN" altLang="en-US" sz="3600" noProof="0">
                <a:ln>
                  <a:noFill/>
                </a:ln>
                <a:solidFill>
                  <a:srgbClr val="0000FF"/>
                </a:solidFill>
                <a:effectLst>
                  <a:outerShdw blurRad="38100" dist="38100" dir="2700000" algn="tl">
                    <a:srgbClr val="C0C0C0"/>
                  </a:outerShdw>
                </a:effectLst>
                <a:uLnTx/>
                <a:uFillTx/>
                <a:latin typeface="黑体" panose="02010609060101010101" charset="-122"/>
                <a:ea typeface="黑体" panose="02010609060101010101" charset="-122"/>
                <a:sym typeface="+mn-ea"/>
              </a:rPr>
              <a:t>无危则安，无缺则全</a:t>
            </a:r>
            <a:endParaRPr kumimoji="1" lang="zh-CN" altLang="en-US" sz="3600" noProof="0">
              <a:ln>
                <a:noFill/>
              </a:ln>
              <a:solidFill>
                <a:srgbClr val="0000FF"/>
              </a:solidFill>
              <a:effectLst>
                <a:outerShdw blurRad="38100" dist="38100" dir="2700000" algn="tl">
                  <a:srgbClr val="C0C0C0"/>
                </a:outerShdw>
              </a:effectLst>
              <a:uLnTx/>
              <a:uFillTx/>
              <a:latin typeface="黑体" panose="02010609060101010101" charset="-122"/>
              <a:ea typeface="黑体" panose="02010609060101010101" charset="-122"/>
              <a:sym typeface="+mn-ea"/>
            </a:endParaRPr>
          </a:p>
        </p:txBody>
      </p:sp>
      <p:sp>
        <p:nvSpPr>
          <p:cNvPr id="363526" name="Text Box 6">
            <a:hlinkClick r:id="rId1" action="ppaction://hlinkfile"/>
          </p:cNvPr>
          <p:cNvSpPr txBox="1">
            <a:spLocks noChangeArrowheads="1"/>
          </p:cNvSpPr>
          <p:nvPr/>
        </p:nvSpPr>
        <p:spPr bwMode="auto">
          <a:xfrm>
            <a:off x="609600" y="1676400"/>
            <a:ext cx="7924800" cy="478155"/>
          </a:xfrm>
          <a:prstGeom prst="rect">
            <a:avLst/>
          </a:prstGeom>
          <a:noFill/>
          <a:ln w="12700" cap="sq">
            <a:noFill/>
            <a:miter lim="800000"/>
            <a:headEnd type="none" w="sm" len="sm"/>
            <a:tailEnd type="none" w="sm" len="sm"/>
          </a:ln>
          <a:effectLst/>
        </p:spPr>
        <p:txBody>
          <a:bodyPr>
            <a:spAutoFit/>
          </a:bodyPr>
          <a:lstStyle/>
          <a:p>
            <a:pPr marL="457200" marR="0" indent="-457200" defTabSz="914400">
              <a:spcBef>
                <a:spcPct val="20000"/>
              </a:spcBef>
              <a:buSzPct val="110000"/>
              <a:buFont typeface="Wingdings" panose="05000000000000000000" pitchFamily="2" charset="2"/>
              <a:buNone/>
              <a:defRPr/>
            </a:pPr>
            <a:r>
              <a:rPr kumimoji="1" lang="en-US" altLang="zh-CN"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1. </a:t>
            </a:r>
            <a:r>
              <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何为安全</a:t>
            </a:r>
            <a:endPar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endParaRPr>
          </a:p>
        </p:txBody>
      </p:sp>
      <p:sp>
        <p:nvSpPr>
          <p:cNvPr id="363528" name="Rectangle 8"/>
          <p:cNvSpPr/>
          <p:nvPr/>
        </p:nvSpPr>
        <p:spPr>
          <a:xfrm>
            <a:off x="2386965" y="3709035"/>
            <a:ext cx="5283835" cy="1678305"/>
          </a:xfrm>
          <a:prstGeom prst="rect">
            <a:avLst/>
          </a:prstGeom>
          <a:noFill/>
          <a:ln w="19050">
            <a:noFill/>
          </a:ln>
        </p:spPr>
        <p:txBody>
          <a:bodyPr wrap="square" anchor="t" anchorCtr="0">
            <a:spAutoFit/>
          </a:bodyPr>
          <a:p>
            <a:pPr>
              <a:lnSpc>
                <a:spcPct val="110000"/>
              </a:lnSpc>
            </a:pPr>
            <a:r>
              <a:rPr lang="zh-CN" altLang="en-US" dirty="0">
                <a:latin typeface="黑体" panose="02010609060101010101" charset="-122"/>
                <a:ea typeface="黑体" panose="02010609060101010101" charset="-122"/>
              </a:rPr>
              <a:t>没有威胁，生命财产不受伤害</a:t>
            </a:r>
            <a:endParaRPr lang="zh-CN" altLang="en-US" dirty="0">
              <a:latin typeface="黑体" panose="02010609060101010101" charset="-122"/>
              <a:ea typeface="黑体" panose="02010609060101010101" charset="-122"/>
            </a:endParaRPr>
          </a:p>
          <a:p>
            <a:pPr>
              <a:lnSpc>
                <a:spcPct val="110000"/>
              </a:lnSpc>
            </a:pPr>
            <a:r>
              <a:rPr lang="zh-CN" altLang="en-US" dirty="0">
                <a:latin typeface="黑体" panose="02010609060101010101" charset="-122"/>
                <a:ea typeface="黑体" panose="02010609060101010101" charset="-122"/>
              </a:rPr>
              <a:t>没有危险，财富健康不受损失</a:t>
            </a:r>
            <a:endParaRPr lang="zh-CN" altLang="en-US" dirty="0">
              <a:latin typeface="黑体" panose="02010609060101010101" charset="-122"/>
              <a:ea typeface="黑体" panose="02010609060101010101" charset="-122"/>
            </a:endParaRPr>
          </a:p>
          <a:p>
            <a:pPr>
              <a:lnSpc>
                <a:spcPct val="110000"/>
              </a:lnSpc>
            </a:pPr>
            <a:r>
              <a:rPr lang="zh-CN" altLang="en-US" dirty="0">
                <a:latin typeface="黑体" panose="02010609060101010101" charset="-122"/>
                <a:ea typeface="黑体" panose="02010609060101010101" charset="-122"/>
              </a:rPr>
              <a:t>伤害不超过允许的限度</a:t>
            </a:r>
            <a:endParaRPr lang="zh-CN" altLang="en-US" dirty="0">
              <a:latin typeface="黑体" panose="02010609060101010101" charset="-122"/>
              <a:ea typeface="黑体" panose="02010609060101010101" charset="-122"/>
            </a:endParaRPr>
          </a:p>
        </p:txBody>
      </p:sp>
      <p:pic>
        <p:nvPicPr>
          <p:cNvPr id="100" name="图片 99"/>
          <p:cNvPicPr/>
          <p:nvPr>
            <p:custDataLst>
              <p:tags r:id="rId2"/>
            </p:custDataLst>
          </p:nvPr>
        </p:nvPicPr>
        <p:blipFill>
          <a:blip r:embed="rId3"/>
          <a:stretch>
            <a:fillRect/>
          </a:stretch>
        </p:blipFill>
        <p:spPr>
          <a:xfrm>
            <a:off x="180975" y="3564255"/>
            <a:ext cx="2133600" cy="2124000"/>
          </a:xfrm>
          <a:prstGeom prst="rect">
            <a:avLst/>
          </a:prstGeom>
          <a:noFill/>
          <a:ln w="9525">
            <a:noFill/>
          </a:ln>
        </p:spPr>
      </p:pic>
      <p:pic>
        <p:nvPicPr>
          <p:cNvPr id="101" name="图片 100"/>
          <p:cNvPicPr/>
          <p:nvPr>
            <p:custDataLst>
              <p:tags r:id="rId4"/>
            </p:custDataLst>
          </p:nvPr>
        </p:nvPicPr>
        <p:blipFill>
          <a:blip r:embed="rId5"/>
          <a:srcRect l="38790"/>
          <a:stretch>
            <a:fillRect/>
          </a:stretch>
        </p:blipFill>
        <p:spPr>
          <a:xfrm>
            <a:off x="6537960" y="3564255"/>
            <a:ext cx="2542540" cy="2124075"/>
          </a:xfrm>
          <a:prstGeom prst="rect">
            <a:avLst/>
          </a:prstGeom>
          <a:noFill/>
          <a:ln w="9525">
            <a:noFill/>
          </a:ln>
        </p:spPr>
      </p:pic>
    </p:spTree>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六</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实验室各项安全事项及应急处置</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609600" y="1603375"/>
            <a:ext cx="7924800" cy="478155"/>
          </a:xfrm>
          <a:prstGeom prst="rect">
            <a:avLst/>
          </a:prstGeom>
          <a:noFill/>
          <a:ln w="12700" cap="sq">
            <a:noFill/>
            <a:miter lim="800000"/>
            <a:headEnd type="none" w="sm" len="sm"/>
            <a:tailEnd type="none" w="sm" len="sm"/>
          </a:ln>
          <a:effectLst/>
        </p:spPr>
        <p:txBody>
          <a:bodyPr>
            <a:spAutoFit/>
          </a:bodyPr>
          <a:lstStyle/>
          <a:p>
            <a:pPr marL="457200" marR="0" indent="-457200" defTabSz="914400">
              <a:spcBef>
                <a:spcPct val="20000"/>
              </a:spcBef>
              <a:buSzPct val="110000"/>
              <a:buFont typeface="Wingdings" panose="05000000000000000000" pitchFamily="2" charset="2"/>
              <a:buNone/>
              <a:defRPr/>
            </a:pPr>
            <a:r>
              <a:rPr kumimoji="1" lang="en-US" altLang="zh-CN"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3.</a:t>
            </a:r>
            <a:r>
              <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用水用电安全之预防措施</a:t>
            </a:r>
            <a:endPar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nvSpPr>
        <p:spPr>
          <a:xfrm>
            <a:off x="734695" y="2237105"/>
            <a:ext cx="8538845" cy="3735705"/>
          </a:xfrm>
          <a:prstGeom prst="rect">
            <a:avLst/>
          </a:prstGeom>
          <a:noFill/>
        </p:spPr>
        <p:txBody>
          <a:bodyPr wrap="square" rtlCol="0" anchor="t">
            <a:noAutofit/>
          </a:bodyPr>
          <a:p>
            <a:r>
              <a:rPr lang="zh-CN" altLang="en-US" sz="1800" u="sng">
                <a:solidFill>
                  <a:srgbClr val="FF0000"/>
                </a:solidFill>
                <a:effectLst>
                  <a:outerShdw blurRad="38100" dist="38100" dir="2700000" algn="tl">
                    <a:srgbClr val="000000">
                      <a:alpha val="43137"/>
                    </a:srgbClr>
                  </a:outerShdw>
                </a:effectLst>
              </a:rPr>
              <a:t>防止引起火灾</a:t>
            </a:r>
            <a:endParaRPr lang="zh-CN" altLang="en-US" sz="1800" u="sng">
              <a:solidFill>
                <a:srgbClr val="FF0000"/>
              </a:solidFill>
              <a:effectLst>
                <a:outerShdw blurRad="38100" dist="38100" dir="2700000" algn="tl">
                  <a:srgbClr val="000000">
                    <a:alpha val="43137"/>
                  </a:srgbClr>
                </a:outerShdw>
              </a:effectLst>
            </a:endParaRPr>
          </a:p>
          <a:p>
            <a:pPr algn="l"/>
            <a:r>
              <a:rPr lang="zh-CN" altLang="en-US" sz="1800">
                <a:effectLst>
                  <a:outerShdw blurRad="38100" dist="38100" dir="2700000" algn="tl">
                    <a:srgbClr val="000000">
                      <a:alpha val="43137"/>
                    </a:srgbClr>
                  </a:outerShdw>
                </a:effectLst>
              </a:rPr>
              <a:t>使用的空气开关要与实验室允许的用电量相符。</a:t>
            </a:r>
            <a:endParaRPr lang="zh-CN" altLang="en-US" sz="1800">
              <a:effectLst>
                <a:outerShdw blurRad="38100" dist="38100" dir="2700000" algn="tl">
                  <a:srgbClr val="000000">
                    <a:alpha val="43137"/>
                  </a:srgbClr>
                </a:outerShdw>
              </a:effectLst>
            </a:endParaRPr>
          </a:p>
          <a:p>
            <a:pPr algn="l"/>
            <a:r>
              <a:rPr lang="zh-CN" altLang="en-US" sz="1800">
                <a:effectLst>
                  <a:outerShdw blurRad="38100" dist="38100" dir="2700000" algn="tl">
                    <a:srgbClr val="000000">
                      <a:alpha val="43137"/>
                    </a:srgbClr>
                  </a:outerShdw>
                </a:effectLst>
              </a:rPr>
              <a:t>电线的安全通电量应大于用电功率。</a:t>
            </a:r>
            <a:endParaRPr lang="zh-CN" altLang="en-US" sz="1800">
              <a:effectLst>
                <a:outerShdw blurRad="38100" dist="38100" dir="2700000" algn="tl">
                  <a:srgbClr val="000000">
                    <a:alpha val="43137"/>
                  </a:srgbClr>
                </a:outerShdw>
              </a:effectLst>
            </a:endParaRPr>
          </a:p>
          <a:p>
            <a:pPr algn="l"/>
            <a:r>
              <a:rPr lang="zh-CN" altLang="en-US" sz="1800">
                <a:effectLst>
                  <a:outerShdw blurRad="38100" dist="38100" dir="2700000" algn="tl">
                    <a:srgbClr val="000000">
                      <a:alpha val="43137"/>
                    </a:srgbClr>
                  </a:outerShdw>
                </a:effectLst>
              </a:rPr>
              <a:t>如遇电线起火，应立即切断电源。用沙或者二氧化碳灭火器灭火，禁止用水或泡沫灭火器灭火。</a:t>
            </a:r>
            <a:endParaRPr lang="zh-CN" altLang="en-US" sz="1800">
              <a:effectLst>
                <a:outerShdw blurRad="38100" dist="38100" dir="2700000" algn="tl">
                  <a:srgbClr val="000000">
                    <a:alpha val="43137"/>
                  </a:srgbClr>
                </a:outerShdw>
              </a:effectLst>
            </a:endParaRPr>
          </a:p>
          <a:p>
            <a:pPr algn="l"/>
            <a:r>
              <a:rPr lang="zh-CN" altLang="en-US" sz="1800">
                <a:effectLst>
                  <a:outerShdw blurRad="38100" dist="38100" dir="2700000" algn="tl">
                    <a:srgbClr val="000000">
                      <a:alpha val="43137"/>
                    </a:srgbClr>
                  </a:outerShdw>
                </a:effectLst>
              </a:rPr>
              <a:t>用电时插头和插座必须接实，如果松动或有打火声响，必须更换插座。</a:t>
            </a:r>
            <a:endParaRPr lang="zh-CN" altLang="en-US" sz="1800">
              <a:effectLst>
                <a:outerShdw blurRad="38100" dist="38100" dir="2700000" algn="tl">
                  <a:srgbClr val="000000">
                    <a:alpha val="43137"/>
                  </a:srgbClr>
                </a:outerShdw>
              </a:effectLst>
            </a:endParaRPr>
          </a:p>
          <a:p>
            <a:pPr algn="l"/>
            <a:r>
              <a:rPr lang="zh-CN" altLang="en-US" sz="1800" u="sng">
                <a:solidFill>
                  <a:srgbClr val="FF0000"/>
                </a:solidFill>
                <a:effectLst>
                  <a:outerShdw blurRad="38100" dist="38100" dir="2700000" algn="tl">
                    <a:srgbClr val="000000">
                      <a:alpha val="43137"/>
                    </a:srgbClr>
                  </a:outerShdw>
                </a:effectLst>
              </a:rPr>
              <a:t>防止短路</a:t>
            </a:r>
            <a:endParaRPr lang="zh-CN" altLang="en-US" sz="1800" u="sng">
              <a:solidFill>
                <a:srgbClr val="FF0000"/>
              </a:solidFill>
              <a:effectLst>
                <a:outerShdw blurRad="38100" dist="38100" dir="2700000" algn="tl">
                  <a:srgbClr val="000000">
                    <a:alpha val="43137"/>
                  </a:srgbClr>
                </a:outerShdw>
              </a:effectLst>
            </a:endParaRPr>
          </a:p>
          <a:p>
            <a:pPr algn="l"/>
            <a:r>
              <a:rPr lang="zh-CN" altLang="en-US" sz="1800">
                <a:effectLst>
                  <a:outerShdw blurRad="38100" dist="38100" dir="2700000" algn="tl">
                    <a:srgbClr val="000000">
                      <a:alpha val="43137"/>
                    </a:srgbClr>
                  </a:outerShdw>
                </a:effectLst>
              </a:rPr>
              <a:t>线路中各节点应牢固，电路元件两段接头不要互相接触，以防短路。</a:t>
            </a:r>
            <a:endParaRPr lang="zh-CN" altLang="en-US" sz="1800">
              <a:effectLst>
                <a:outerShdw blurRad="38100" dist="38100" dir="2700000" algn="tl">
                  <a:srgbClr val="000000">
                    <a:alpha val="43137"/>
                  </a:srgbClr>
                </a:outerShdw>
              </a:effectLst>
            </a:endParaRPr>
          </a:p>
          <a:p>
            <a:pPr algn="l"/>
            <a:r>
              <a:rPr lang="zh-CN" altLang="en-US" sz="1800">
                <a:effectLst>
                  <a:outerShdw blurRad="38100" dist="38100" dir="2700000" algn="tl">
                    <a:srgbClr val="000000">
                      <a:alpha val="43137"/>
                    </a:srgbClr>
                  </a:outerShdw>
                </a:effectLst>
              </a:rPr>
              <a:t>电线、电器不要被水淋湿或浸在导电液体中。</a:t>
            </a:r>
            <a:endParaRPr lang="zh-CN" altLang="en-US" sz="1800">
              <a:effectLst>
                <a:outerShdw blurRad="38100" dist="38100" dir="2700000" algn="tl">
                  <a:srgbClr val="000000">
                    <a:alpha val="43137"/>
                  </a:srgbClr>
                </a:outerShdw>
              </a:effectLst>
            </a:endParaRPr>
          </a:p>
          <a:p>
            <a:pPr algn="l"/>
            <a:r>
              <a:rPr lang="zh-CN" altLang="en-US" sz="1800">
                <a:effectLst>
                  <a:outerShdw blurRad="38100" dist="38100" dir="2700000" algn="tl">
                    <a:srgbClr val="000000">
                      <a:alpha val="43137"/>
                    </a:srgbClr>
                  </a:outerShdw>
                </a:effectLst>
              </a:rPr>
              <a:t>插电或打开电器时，出现跳闸，必须查明原因，才能再接电。</a:t>
            </a:r>
            <a:endParaRPr lang="zh-CN" altLang="en-US" sz="1800">
              <a:effectLst>
                <a:outerShdw blurRad="38100" dist="38100" dir="2700000" algn="tl">
                  <a:srgbClr val="000000">
                    <a:alpha val="43137"/>
                  </a:srgbClr>
                </a:outerShdw>
              </a:effectLst>
            </a:endParaRPr>
          </a:p>
          <a:p>
            <a:pPr algn="l"/>
            <a:endParaRPr lang="zh-CN" altLang="en-US" sz="1800">
              <a:effectLst>
                <a:outerShdw blurRad="38100" dist="38100" dir="2700000" algn="tl">
                  <a:srgbClr val="000000">
                    <a:alpha val="43137"/>
                  </a:srgbClr>
                </a:outerShdw>
              </a:effectLst>
            </a:endParaRPr>
          </a:p>
        </p:txBody>
      </p:sp>
    </p:spTree>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六</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实验室各项安全事项及应急处置</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609600" y="1603375"/>
            <a:ext cx="7924800" cy="478155"/>
          </a:xfrm>
          <a:prstGeom prst="rect">
            <a:avLst/>
          </a:prstGeom>
          <a:noFill/>
          <a:ln w="12700" cap="sq">
            <a:noFill/>
            <a:miter lim="800000"/>
            <a:headEnd type="none" w="sm" len="sm"/>
            <a:tailEnd type="none" w="sm" len="sm"/>
          </a:ln>
          <a:effectLst/>
        </p:spPr>
        <p:txBody>
          <a:bodyPr>
            <a:spAutoFit/>
          </a:bodyPr>
          <a:lstStyle/>
          <a:p>
            <a:pPr marL="457200" marR="0" indent="-457200" defTabSz="914400">
              <a:spcBef>
                <a:spcPct val="20000"/>
              </a:spcBef>
              <a:buSzPct val="110000"/>
              <a:buFont typeface="Wingdings" panose="05000000000000000000" pitchFamily="2" charset="2"/>
              <a:buNone/>
              <a:defRPr/>
            </a:pPr>
            <a:r>
              <a:rPr kumimoji="1" lang="en-US" altLang="zh-CN"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3.</a:t>
            </a:r>
            <a:r>
              <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用水用电安全之预防措施</a:t>
            </a:r>
            <a:endPar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endParaRPr>
          </a:p>
        </p:txBody>
      </p:sp>
      <p:pic>
        <p:nvPicPr>
          <p:cNvPr id="117" name="图片 116"/>
          <p:cNvPicPr/>
          <p:nvPr/>
        </p:nvPicPr>
        <p:blipFill>
          <a:blip r:embed="rId2"/>
          <a:stretch>
            <a:fillRect/>
          </a:stretch>
        </p:blipFill>
        <p:spPr>
          <a:xfrm>
            <a:off x="800735" y="2081530"/>
            <a:ext cx="4018280" cy="2160000"/>
          </a:xfrm>
          <a:prstGeom prst="rect">
            <a:avLst/>
          </a:prstGeom>
          <a:noFill/>
          <a:ln w="9525">
            <a:noFill/>
          </a:ln>
        </p:spPr>
      </p:pic>
      <p:pic>
        <p:nvPicPr>
          <p:cNvPr id="118" name="图片 117"/>
          <p:cNvPicPr/>
          <p:nvPr/>
        </p:nvPicPr>
        <p:blipFill>
          <a:blip r:embed="rId3"/>
          <a:stretch>
            <a:fillRect/>
          </a:stretch>
        </p:blipFill>
        <p:spPr>
          <a:xfrm>
            <a:off x="4926965" y="2081530"/>
            <a:ext cx="3455035" cy="2160270"/>
          </a:xfrm>
          <a:prstGeom prst="rect">
            <a:avLst/>
          </a:prstGeom>
          <a:noFill/>
          <a:ln w="9525">
            <a:noFill/>
          </a:ln>
        </p:spPr>
      </p:pic>
      <p:pic>
        <p:nvPicPr>
          <p:cNvPr id="119" name="图片 118"/>
          <p:cNvPicPr/>
          <p:nvPr/>
        </p:nvPicPr>
        <p:blipFill>
          <a:blip r:embed="rId4"/>
          <a:stretch>
            <a:fillRect/>
          </a:stretch>
        </p:blipFill>
        <p:spPr>
          <a:xfrm>
            <a:off x="2508250" y="4241800"/>
            <a:ext cx="3975100" cy="2160270"/>
          </a:xfrm>
          <a:prstGeom prst="rect">
            <a:avLst/>
          </a:prstGeom>
          <a:noFill/>
          <a:ln w="9525">
            <a:noFill/>
          </a:ln>
        </p:spPr>
      </p:pic>
    </p:spTree>
  </p:cSld>
  <p:clrMapOvr>
    <a:masterClrMapping/>
  </p:clrMapOvr>
  <p:transition spd="slow">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六</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实验室各项安全事项及应急处置</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609600" y="1603375"/>
            <a:ext cx="7924800" cy="478155"/>
          </a:xfrm>
          <a:prstGeom prst="rect">
            <a:avLst/>
          </a:prstGeom>
          <a:noFill/>
          <a:ln w="12700" cap="sq">
            <a:noFill/>
            <a:miter lim="800000"/>
            <a:headEnd type="none" w="sm" len="sm"/>
            <a:tailEnd type="none" w="sm" len="sm"/>
          </a:ln>
          <a:effectLst/>
        </p:spPr>
        <p:txBody>
          <a:bodyPr>
            <a:spAutoFit/>
          </a:bodyPr>
          <a:lstStyle/>
          <a:p>
            <a:pPr marL="457200" marR="0" indent="-457200" algn="l" defTabSz="914400">
              <a:spcBef>
                <a:spcPct val="20000"/>
              </a:spcBef>
              <a:buSzPct val="110000"/>
              <a:buFont typeface="Wingdings" panose="05000000000000000000" pitchFamily="2" charset="2"/>
              <a:buNone/>
              <a:defRPr/>
            </a:pPr>
            <a:r>
              <a:rPr kumimoji="1" lang="en-US" altLang="zh-CN"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4.</a:t>
            </a:r>
            <a:r>
              <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水电事故的紧急解救措施</a:t>
            </a:r>
            <a:endPar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nvSpPr>
        <p:spPr>
          <a:xfrm>
            <a:off x="734695" y="2237105"/>
            <a:ext cx="8409305" cy="3735705"/>
          </a:xfrm>
          <a:prstGeom prst="rect">
            <a:avLst/>
          </a:prstGeom>
          <a:noFill/>
        </p:spPr>
        <p:txBody>
          <a:bodyPr wrap="square" rtlCol="0" anchor="t">
            <a:noAutofit/>
          </a:bodyPr>
          <a:p>
            <a:pPr>
              <a:lnSpc>
                <a:spcPct val="90000"/>
              </a:lnSpc>
              <a:spcBef>
                <a:spcPts val="20"/>
              </a:spcBef>
              <a:spcAft>
                <a:spcPts val="0"/>
              </a:spcAft>
            </a:pPr>
            <a:r>
              <a:rPr lang="zh-CN" altLang="en-US" sz="1800">
                <a:effectLst>
                  <a:outerShdw blurRad="38100" dist="38100" dir="2700000" algn="tl">
                    <a:srgbClr val="000000">
                      <a:alpha val="43137"/>
                    </a:srgbClr>
                  </a:outerShdw>
                </a:effectLst>
              </a:rPr>
              <a:t>1.实验室发生漏水、浸水，应第一时间关闭水阀。发生水灾或水管爆裂喷水时，首先应切断室内电源，转移仪器防止被水淋湿，组织人员进行积水清除，及时报告水电组到场处置。如果仪器设备内部已被淋湿，应报请维修人员维护设备。</a:t>
            </a:r>
            <a:endParaRPr lang="zh-CN" altLang="en-US" sz="1800">
              <a:effectLst>
                <a:outerShdw blurRad="38100" dist="38100" dir="2700000" algn="tl">
                  <a:srgbClr val="000000">
                    <a:alpha val="43137"/>
                  </a:srgbClr>
                </a:outerShdw>
              </a:effectLst>
            </a:endParaRPr>
          </a:p>
          <a:p>
            <a:pPr>
              <a:lnSpc>
                <a:spcPct val="90000"/>
              </a:lnSpc>
              <a:spcBef>
                <a:spcPts val="20"/>
              </a:spcBef>
              <a:spcAft>
                <a:spcPts val="0"/>
              </a:spcAft>
            </a:pPr>
            <a:r>
              <a:rPr lang="zh-CN" altLang="en-US" sz="1800">
                <a:effectLst>
                  <a:outerShdw blurRad="38100" dist="38100" dir="2700000" algn="tl">
                    <a:srgbClr val="000000">
                      <a:alpha val="43137"/>
                    </a:srgbClr>
                  </a:outerShdw>
                </a:effectLst>
              </a:rPr>
              <a:t>2.触电急救，</a:t>
            </a:r>
            <a:r>
              <a:rPr lang="zh-CN" altLang="en-US" sz="1800">
                <a:solidFill>
                  <a:srgbClr val="FF0000"/>
                </a:solidFill>
                <a:effectLst>
                  <a:outerShdw blurRad="38100" dist="38100" dir="2700000" algn="tl">
                    <a:srgbClr val="000000">
                      <a:alpha val="43137"/>
                    </a:srgbClr>
                  </a:outerShdw>
                </a:effectLst>
              </a:rPr>
              <a:t>首先要使触电者迅速脱离电源，越快越好，触电者未脱离电源前，救护人员不准用手直接触及伤员。</a:t>
            </a:r>
            <a:endParaRPr lang="zh-CN" altLang="en-US" sz="1800">
              <a:solidFill>
                <a:srgbClr val="FF0000"/>
              </a:solidFill>
              <a:effectLst>
                <a:outerShdw blurRad="38100" dist="38100" dir="2700000" algn="tl">
                  <a:srgbClr val="000000">
                    <a:alpha val="43137"/>
                  </a:srgbClr>
                </a:outerShdw>
              </a:effectLst>
            </a:endParaRPr>
          </a:p>
          <a:p>
            <a:pPr>
              <a:lnSpc>
                <a:spcPct val="90000"/>
              </a:lnSpc>
              <a:spcBef>
                <a:spcPts val="20"/>
              </a:spcBef>
              <a:spcAft>
                <a:spcPts val="0"/>
              </a:spcAft>
            </a:pPr>
            <a:r>
              <a:rPr lang="zh-CN" altLang="en-US" sz="1800">
                <a:effectLst>
                  <a:outerShdw blurRad="38100" dist="38100" dir="2700000" algn="tl">
                    <a:srgbClr val="000000">
                      <a:alpha val="43137"/>
                    </a:srgbClr>
                  </a:outerShdw>
                </a:effectLst>
              </a:rPr>
              <a:t>3.使伤者脱离电源方法：</a:t>
            </a:r>
            <a:endParaRPr lang="zh-CN" altLang="en-US" sz="1800">
              <a:effectLst>
                <a:outerShdw blurRad="38100" dist="38100" dir="2700000" algn="tl">
                  <a:srgbClr val="000000">
                    <a:alpha val="43137"/>
                  </a:srgbClr>
                </a:outerShdw>
              </a:effectLst>
            </a:endParaRPr>
          </a:p>
          <a:p>
            <a:pPr>
              <a:lnSpc>
                <a:spcPct val="90000"/>
              </a:lnSpc>
              <a:spcBef>
                <a:spcPts val="20"/>
              </a:spcBef>
              <a:spcAft>
                <a:spcPts val="0"/>
              </a:spcAft>
            </a:pPr>
            <a:r>
              <a:rPr lang="zh-CN" altLang="en-US" sz="1800">
                <a:effectLst>
                  <a:outerShdw blurRad="38100" dist="38100" dir="2700000" algn="tl">
                    <a:srgbClr val="000000">
                      <a:alpha val="43137"/>
                    </a:srgbClr>
                  </a:outerShdw>
                </a:effectLst>
              </a:rPr>
              <a:t>（1）</a:t>
            </a:r>
            <a:r>
              <a:rPr lang="zh-CN" altLang="en-US" sz="1800">
                <a:solidFill>
                  <a:srgbClr val="FF0000"/>
                </a:solidFill>
                <a:effectLst>
                  <a:outerShdw blurRad="38100" dist="38100" dir="2700000" algn="tl">
                    <a:srgbClr val="000000">
                      <a:alpha val="43137"/>
                    </a:srgbClr>
                  </a:outerShdw>
                </a:effectLst>
              </a:rPr>
              <a:t>切断电源开关。</a:t>
            </a:r>
            <a:endParaRPr lang="zh-CN" altLang="en-US" sz="1800">
              <a:effectLst>
                <a:outerShdw blurRad="38100" dist="38100" dir="2700000" algn="tl">
                  <a:srgbClr val="000000">
                    <a:alpha val="43137"/>
                  </a:srgbClr>
                </a:outerShdw>
              </a:effectLst>
            </a:endParaRPr>
          </a:p>
          <a:p>
            <a:pPr>
              <a:lnSpc>
                <a:spcPct val="90000"/>
              </a:lnSpc>
              <a:spcBef>
                <a:spcPts val="20"/>
              </a:spcBef>
              <a:spcAft>
                <a:spcPts val="0"/>
              </a:spcAft>
            </a:pPr>
            <a:r>
              <a:rPr lang="zh-CN" altLang="en-US" sz="1800">
                <a:effectLst>
                  <a:outerShdw blurRad="38100" dist="38100" dir="2700000" algn="tl">
                    <a:srgbClr val="000000">
                      <a:alpha val="43137"/>
                    </a:srgbClr>
                  </a:outerShdw>
                </a:effectLst>
              </a:rPr>
              <a:t>（2）</a:t>
            </a:r>
            <a:r>
              <a:rPr lang="zh-CN" altLang="en-US" sz="1800">
                <a:solidFill>
                  <a:srgbClr val="0000FF"/>
                </a:solidFill>
                <a:effectLst>
                  <a:outerShdw blurRad="38100" dist="38100" dir="2700000" algn="tl">
                    <a:srgbClr val="000000">
                      <a:alpha val="43137"/>
                    </a:srgbClr>
                  </a:outerShdw>
                </a:effectLst>
              </a:rPr>
              <a:t>若电源开关较远，可用干燥的木橇，竹竿等挑开触电者身上的电线或带电设备。</a:t>
            </a:r>
            <a:endParaRPr lang="zh-CN" altLang="en-US" sz="1800">
              <a:solidFill>
                <a:srgbClr val="0000FF"/>
              </a:solidFill>
              <a:effectLst>
                <a:outerShdw blurRad="38100" dist="38100" dir="2700000" algn="tl">
                  <a:srgbClr val="000000">
                    <a:alpha val="43137"/>
                  </a:srgbClr>
                </a:outerShdw>
              </a:effectLst>
            </a:endParaRPr>
          </a:p>
          <a:p>
            <a:pPr>
              <a:lnSpc>
                <a:spcPct val="90000"/>
              </a:lnSpc>
              <a:spcBef>
                <a:spcPts val="20"/>
              </a:spcBef>
              <a:spcAft>
                <a:spcPts val="0"/>
              </a:spcAft>
            </a:pPr>
            <a:r>
              <a:rPr lang="zh-CN" altLang="en-US" sz="1800">
                <a:effectLst>
                  <a:outerShdw blurRad="38100" dist="38100" dir="2700000" algn="tl">
                    <a:srgbClr val="000000">
                      <a:alpha val="43137"/>
                    </a:srgbClr>
                  </a:outerShdw>
                </a:effectLst>
              </a:rPr>
              <a:t>（3）</a:t>
            </a:r>
            <a:r>
              <a:rPr lang="zh-CN" altLang="en-US" sz="1800">
                <a:solidFill>
                  <a:srgbClr val="FF0000"/>
                </a:solidFill>
                <a:effectLst>
                  <a:outerShdw blurRad="38100" dist="38100" dir="2700000" algn="tl">
                    <a:srgbClr val="000000">
                      <a:alpha val="43137"/>
                    </a:srgbClr>
                  </a:outerShdw>
                </a:effectLst>
              </a:rPr>
              <a:t>可用几层干燥的衣服将手包住，或者站在干燥的木板上，拉触电者的衣服，使其脱离电源。</a:t>
            </a:r>
            <a:r>
              <a:rPr lang="zh-CN" altLang="en-US" sz="1800">
                <a:effectLst>
                  <a:outerShdw blurRad="38100" dist="38100" dir="2700000" algn="tl">
                    <a:srgbClr val="000000">
                      <a:alpha val="43137"/>
                    </a:srgbClr>
                  </a:outerShdw>
                </a:effectLst>
              </a:rPr>
              <a:t>触电者脱离电源后，应视其神志是否清醒，神志清醒者，应使其就地躺平，严密观察，暂时不要站立或走动；如神志不清，应就地仰面躺平，且确保气道通畅，并于5秒时间间隔呼叫伤员或轻拍其肩膀，以判定伤员是否意识丧失。禁止摇动伤员头部呼叫伤员。</a:t>
            </a:r>
            <a:endParaRPr lang="zh-CN" altLang="en-US" sz="1800">
              <a:effectLst>
                <a:outerShdw blurRad="38100" dist="38100" dir="2700000" algn="tl">
                  <a:srgbClr val="000000">
                    <a:alpha val="43137"/>
                  </a:srgbClr>
                </a:outerShdw>
              </a:effectLst>
            </a:endParaRPr>
          </a:p>
          <a:p>
            <a:pPr>
              <a:lnSpc>
                <a:spcPct val="90000"/>
              </a:lnSpc>
              <a:spcBef>
                <a:spcPts val="20"/>
              </a:spcBef>
              <a:spcAft>
                <a:spcPts val="0"/>
              </a:spcAft>
            </a:pPr>
            <a:r>
              <a:rPr lang="zh-CN" altLang="en-US" sz="1800">
                <a:effectLst>
                  <a:outerShdw blurRad="38100" dist="38100" dir="2700000" algn="tl">
                    <a:srgbClr val="000000">
                      <a:alpha val="43137"/>
                    </a:srgbClr>
                  </a:outerShdw>
                </a:effectLst>
              </a:rPr>
              <a:t>4.抢救的伤员应立即就地坚持用</a:t>
            </a:r>
            <a:r>
              <a:rPr lang="zh-CN" altLang="en-US" sz="1800">
                <a:solidFill>
                  <a:srgbClr val="FF0000"/>
                </a:solidFill>
                <a:effectLst>
                  <a:outerShdw blurRad="38100" dist="38100" dir="2700000" algn="tl">
                    <a:srgbClr val="000000">
                      <a:alpha val="43137"/>
                    </a:srgbClr>
                  </a:outerShdw>
                </a:effectLst>
              </a:rPr>
              <a:t>人工肺复苏法</a:t>
            </a:r>
            <a:r>
              <a:rPr lang="zh-CN" altLang="en-US" sz="1800">
                <a:effectLst>
                  <a:outerShdw blurRad="38100" dist="38100" dir="2700000" algn="tl">
                    <a:srgbClr val="000000">
                      <a:alpha val="43137"/>
                    </a:srgbClr>
                  </a:outerShdw>
                </a:effectLst>
              </a:rPr>
              <a:t>正确抢救，并</a:t>
            </a:r>
            <a:r>
              <a:rPr lang="zh-CN" altLang="en-US" sz="1800">
                <a:solidFill>
                  <a:srgbClr val="0000FF"/>
                </a:solidFill>
                <a:effectLst>
                  <a:outerShdw blurRad="38100" dist="38100" dir="2700000" algn="tl">
                    <a:srgbClr val="000000">
                      <a:alpha val="43137"/>
                    </a:srgbClr>
                  </a:outerShdw>
                </a:effectLst>
              </a:rPr>
              <a:t>设法打</a:t>
            </a:r>
            <a:r>
              <a:rPr lang="en-US" altLang="zh-CN" sz="1800">
                <a:solidFill>
                  <a:srgbClr val="0000FF"/>
                </a:solidFill>
                <a:effectLst>
                  <a:outerShdw blurRad="38100" dist="38100" dir="2700000" algn="tl">
                    <a:srgbClr val="000000">
                      <a:alpha val="43137"/>
                    </a:srgbClr>
                  </a:outerShdw>
                </a:effectLst>
              </a:rPr>
              <a:t>120</a:t>
            </a:r>
            <a:r>
              <a:rPr lang="zh-CN" altLang="en-US" sz="1800">
                <a:solidFill>
                  <a:srgbClr val="0000FF"/>
                </a:solidFill>
                <a:effectLst>
                  <a:outerShdw blurRad="38100" dist="38100" dir="2700000" algn="tl">
                    <a:srgbClr val="000000">
                      <a:alpha val="43137"/>
                    </a:srgbClr>
                  </a:outerShdw>
                </a:effectLst>
              </a:rPr>
              <a:t>或联系校医务室接替救治。</a:t>
            </a:r>
            <a:endParaRPr lang="zh-CN" altLang="en-US" sz="1800">
              <a:solidFill>
                <a:srgbClr val="0000FF"/>
              </a:solidFill>
              <a:effectLst>
                <a:outerShdw blurRad="38100" dist="38100" dir="2700000" algn="tl">
                  <a:srgbClr val="000000">
                    <a:alpha val="43137"/>
                  </a:srgbClr>
                </a:outerShdw>
              </a:effectLst>
            </a:endParaRPr>
          </a:p>
        </p:txBody>
      </p:sp>
    </p:spTree>
  </p:cSld>
  <p:clrMapOvr>
    <a:masterClrMapping/>
  </p:clrMapOvr>
  <p:transition spd="slow">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六</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实验室各项安全事项及应急处置</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609600" y="1603375"/>
            <a:ext cx="7924800" cy="810260"/>
          </a:xfrm>
          <a:prstGeom prst="rect">
            <a:avLst/>
          </a:prstGeom>
          <a:noFill/>
          <a:ln w="12700" cap="sq">
            <a:noFill/>
            <a:miter lim="800000"/>
            <a:headEnd type="none" w="sm" len="sm"/>
            <a:tailEnd type="none" w="sm" len="sm"/>
          </a:ln>
          <a:effectLst/>
        </p:spPr>
        <p:txBody>
          <a:bodyPr>
            <a:spAutoFit/>
          </a:bodyPr>
          <a:lstStyle/>
          <a:p>
            <a:pPr marL="44450" marR="0" indent="34290" defTabSz="914400">
              <a:spcBef>
                <a:spcPct val="20000"/>
              </a:spcBef>
              <a:buSzPct val="110000"/>
              <a:buFont typeface="Wingdings" panose="05000000000000000000" pitchFamily="2" charset="2"/>
              <a:buNone/>
              <a:defRPr/>
            </a:pPr>
            <a:r>
              <a:rPr kumimoji="1" lang="en-US" altLang="zh-CN"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5.</a:t>
            </a:r>
            <a:r>
              <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特种设备：</a:t>
            </a:r>
            <a:r>
              <a:rPr kumimoji="1" lang="zh-CN" altLang="en-US"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高温、高压、高速、强电、强磁、激光、长时间运行等特点的设备。</a:t>
            </a:r>
            <a:endParaRPr kumimoji="1" lang="zh-CN" altLang="en-US"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763905" y="2604135"/>
            <a:ext cx="5814695" cy="339725"/>
          </a:xfrm>
          <a:prstGeom prst="rect">
            <a:avLst/>
          </a:prstGeom>
          <a:noFill/>
        </p:spPr>
        <p:txBody>
          <a:bodyPr wrap="square" rtlCol="0" anchor="t">
            <a:spAutoFit/>
          </a:bodyPr>
          <a:p>
            <a:r>
              <a:rPr lang="zh-CN" altLang="en-US" sz="1800">
                <a:effectLst>
                  <a:outerShdw blurRad="38100" dist="38100" dir="2700000" algn="tl">
                    <a:srgbClr val="000000">
                      <a:alpha val="43137"/>
                    </a:srgbClr>
                  </a:outerShdw>
                </a:effectLst>
                <a:sym typeface="+mn-ea"/>
              </a:rPr>
              <a:t>我们实验室有高温设备</a:t>
            </a:r>
            <a:r>
              <a:rPr lang="zh-CN" altLang="en-US" sz="1800">
                <a:solidFill>
                  <a:srgbClr val="FF0000"/>
                </a:solidFill>
                <a:effectLst>
                  <a:outerShdw blurRad="38100" dist="38100" dir="2700000" algn="tl">
                    <a:srgbClr val="000000">
                      <a:alpha val="43137"/>
                    </a:srgbClr>
                  </a:outerShdw>
                </a:effectLst>
                <a:sym typeface="+mn-ea"/>
              </a:rPr>
              <a:t>烘箱</a:t>
            </a:r>
            <a:r>
              <a:rPr lang="zh-CN" altLang="en-US" sz="1800">
                <a:effectLst>
                  <a:outerShdw blurRad="38100" dist="38100" dir="2700000" algn="tl">
                    <a:srgbClr val="000000">
                      <a:alpha val="43137"/>
                    </a:srgbClr>
                  </a:outerShdw>
                </a:effectLst>
                <a:sym typeface="+mn-ea"/>
              </a:rPr>
              <a:t>，高速搅拌设备</a:t>
            </a:r>
            <a:r>
              <a:rPr lang="zh-CN" altLang="en-US" sz="1800">
                <a:solidFill>
                  <a:srgbClr val="FF0000"/>
                </a:solidFill>
                <a:effectLst>
                  <a:outerShdw blurRad="38100" dist="38100" dir="2700000" algn="tl">
                    <a:srgbClr val="000000">
                      <a:alpha val="43137"/>
                    </a:srgbClr>
                  </a:outerShdw>
                </a:effectLst>
                <a:sym typeface="+mn-ea"/>
              </a:rPr>
              <a:t>搅拌机。</a:t>
            </a:r>
            <a:endParaRPr lang="zh-CN" altLang="en-US" sz="1800">
              <a:solidFill>
                <a:srgbClr val="FF0000"/>
              </a:solidFill>
              <a:effectLst>
                <a:outerShdw blurRad="38100" dist="38100" dir="2700000" algn="tl">
                  <a:srgbClr val="000000">
                    <a:alpha val="43137"/>
                  </a:srgbClr>
                </a:outerShdw>
              </a:effectLst>
              <a:sym typeface="+mn-ea"/>
            </a:endParaRPr>
          </a:p>
        </p:txBody>
      </p:sp>
      <p:pic>
        <p:nvPicPr>
          <p:cNvPr id="120" name="图片 119"/>
          <p:cNvPicPr/>
          <p:nvPr>
            <p:custDataLst>
              <p:tags r:id="rId2"/>
            </p:custDataLst>
          </p:nvPr>
        </p:nvPicPr>
        <p:blipFill>
          <a:blip r:embed="rId3"/>
          <a:stretch>
            <a:fillRect/>
          </a:stretch>
        </p:blipFill>
        <p:spPr>
          <a:xfrm>
            <a:off x="848360" y="3134360"/>
            <a:ext cx="3522345" cy="3088005"/>
          </a:xfrm>
          <a:prstGeom prst="rect">
            <a:avLst/>
          </a:prstGeom>
          <a:noFill/>
          <a:ln w="9525">
            <a:noFill/>
          </a:ln>
        </p:spPr>
      </p:pic>
      <p:pic>
        <p:nvPicPr>
          <p:cNvPr id="121" name="图片 120"/>
          <p:cNvPicPr/>
          <p:nvPr>
            <p:custDataLst>
              <p:tags r:id="rId4"/>
            </p:custDataLst>
          </p:nvPr>
        </p:nvPicPr>
        <p:blipFill>
          <a:blip r:embed="rId5"/>
          <a:stretch>
            <a:fillRect/>
          </a:stretch>
        </p:blipFill>
        <p:spPr>
          <a:xfrm>
            <a:off x="4722495" y="3368675"/>
            <a:ext cx="3007360" cy="2604770"/>
          </a:xfrm>
          <a:prstGeom prst="rect">
            <a:avLst/>
          </a:prstGeom>
          <a:noFill/>
          <a:ln w="9525">
            <a:noFill/>
          </a:ln>
        </p:spPr>
      </p:pic>
    </p:spTree>
  </p:cSld>
  <p:clrMapOvr>
    <a:masterClrMapping/>
  </p:clrMapOvr>
  <p:transition spd="slow">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六</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实验室各项安全事项及应急处置</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609600" y="1603375"/>
            <a:ext cx="7924800" cy="478155"/>
          </a:xfrm>
          <a:prstGeom prst="rect">
            <a:avLst/>
          </a:prstGeom>
          <a:noFill/>
          <a:ln w="12700" cap="sq">
            <a:noFill/>
            <a:miter lim="800000"/>
            <a:headEnd type="none" w="sm" len="sm"/>
            <a:tailEnd type="none" w="sm" len="sm"/>
          </a:ln>
          <a:effectLst/>
        </p:spPr>
        <p:txBody>
          <a:bodyPr>
            <a:spAutoFit/>
          </a:bodyPr>
          <a:lstStyle/>
          <a:p>
            <a:pPr marL="457200" marR="0" indent="-457200" algn="l" defTabSz="914400">
              <a:spcBef>
                <a:spcPct val="20000"/>
              </a:spcBef>
              <a:buSzPct val="110000"/>
              <a:buFont typeface="Wingdings" panose="05000000000000000000" pitchFamily="2" charset="2"/>
              <a:buNone/>
              <a:defRPr/>
            </a:pPr>
            <a:r>
              <a:rPr kumimoji="1" lang="en-US" altLang="zh-CN"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6 </a:t>
            </a:r>
            <a:r>
              <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实验室消防</a:t>
            </a:r>
            <a:endPar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0" y="2057400"/>
            <a:ext cx="9144000" cy="4800600"/>
          </a:xfrm>
          <a:prstGeom prst="rect">
            <a:avLst/>
          </a:prstGeom>
        </p:spPr>
      </p:pic>
    </p:spTree>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六</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实验室各项安全事项及应急处置</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609600" y="1603375"/>
            <a:ext cx="7924800" cy="478155"/>
          </a:xfrm>
          <a:prstGeom prst="rect">
            <a:avLst/>
          </a:prstGeom>
          <a:noFill/>
          <a:ln w="12700" cap="sq">
            <a:noFill/>
            <a:miter lim="800000"/>
            <a:headEnd type="none" w="sm" len="sm"/>
            <a:tailEnd type="none" w="sm" len="sm"/>
          </a:ln>
          <a:effectLst/>
        </p:spPr>
        <p:txBody>
          <a:bodyPr>
            <a:spAutoFit/>
          </a:bodyPr>
          <a:lstStyle/>
          <a:p>
            <a:pPr marL="457200" marR="0" indent="-457200" algn="l" defTabSz="914400">
              <a:spcBef>
                <a:spcPct val="20000"/>
              </a:spcBef>
              <a:buSzPct val="110000"/>
              <a:buFont typeface="Wingdings" panose="05000000000000000000" pitchFamily="2" charset="2"/>
              <a:buNone/>
              <a:defRPr/>
            </a:pPr>
            <a:r>
              <a:rPr kumimoji="1" lang="en-US" altLang="zh-CN"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7 </a:t>
            </a:r>
            <a:r>
              <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学校</a:t>
            </a:r>
            <a:r>
              <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管理</a:t>
            </a:r>
            <a:endParaRPr kumimoji="1" lang="zh-CN" altLang="en-US" sz="2800"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5952490" y="2237105"/>
            <a:ext cx="3027680" cy="3783330"/>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3104515" y="2099310"/>
            <a:ext cx="2847975" cy="4149090"/>
          </a:xfrm>
          <a:prstGeom prst="rect">
            <a:avLst/>
          </a:prstGeom>
        </p:spPr>
      </p:pic>
      <p:pic>
        <p:nvPicPr>
          <p:cNvPr id="5" name="图片 4"/>
          <p:cNvPicPr>
            <a:picLocks noChangeAspect="1"/>
          </p:cNvPicPr>
          <p:nvPr>
            <p:custDataLst>
              <p:tags r:id="rId6"/>
            </p:custDataLst>
          </p:nvPr>
        </p:nvPicPr>
        <p:blipFill>
          <a:blip r:embed="rId7"/>
          <a:stretch>
            <a:fillRect/>
          </a:stretch>
        </p:blipFill>
        <p:spPr>
          <a:xfrm>
            <a:off x="0" y="2237105"/>
            <a:ext cx="3004185" cy="3783330"/>
          </a:xfrm>
          <a:prstGeom prst="rect">
            <a:avLst/>
          </a:prstGeom>
        </p:spPr>
      </p:pic>
    </p:spTree>
  </p:cSld>
  <p:clrMapOvr>
    <a:masterClrMapping/>
  </p:clrMapOvr>
  <p:transition spd="slow">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908550" y="5418455"/>
            <a:ext cx="4572000" cy="829945"/>
          </a:xfrm>
          <a:prstGeom prst="rect">
            <a:avLst/>
          </a:prstGeom>
          <a:noFill/>
        </p:spPr>
        <p:txBody>
          <a:bodyPr wrap="square" rtlCol="0" anchor="t">
            <a:spAutoFit/>
          </a:bodyPr>
          <a:p>
            <a:pPr marL="0" lvl="0" indent="0" algn="ctr" eaLnBrk="1" hangingPunct="1">
              <a:lnSpc>
                <a:spcPct val="100000"/>
              </a:lnSpc>
              <a:spcBef>
                <a:spcPct val="0"/>
              </a:spcBef>
              <a:buClrTx/>
              <a:buSzTx/>
              <a:buNone/>
            </a:pPr>
            <a:r>
              <a:rPr lang="zh-CN" altLang="en-US" dirty="0">
                <a:solidFill>
                  <a:srgbClr val="0000FF"/>
                </a:solidFill>
                <a:latin typeface="Arial" panose="020B0604020202020204" pitchFamily="34" charset="0"/>
                <a:ea typeface="微软雅黑" panose="020B0503020204020204" charset="-122"/>
                <a:sym typeface="+mn-ea"/>
              </a:rPr>
              <a:t>水力学实验室办公室</a:t>
            </a:r>
            <a:endParaRPr lang="zh-CN" altLang="en-US" dirty="0">
              <a:solidFill>
                <a:srgbClr val="0000FF"/>
              </a:solidFill>
              <a:latin typeface="Arial" panose="020B0604020202020204" pitchFamily="34" charset="0"/>
              <a:ea typeface="微软雅黑" panose="020B0503020204020204" charset="-122"/>
              <a:sym typeface="+mn-ea"/>
            </a:endParaRPr>
          </a:p>
          <a:p>
            <a:pPr marL="0" lvl="0" indent="0" algn="ctr" eaLnBrk="1" hangingPunct="1">
              <a:lnSpc>
                <a:spcPct val="100000"/>
              </a:lnSpc>
              <a:spcBef>
                <a:spcPct val="0"/>
              </a:spcBef>
              <a:buClrTx/>
              <a:buSzTx/>
              <a:buNone/>
            </a:pPr>
            <a:r>
              <a:rPr lang="zh-CN" altLang="en-US" dirty="0">
                <a:solidFill>
                  <a:srgbClr val="0000FF"/>
                </a:solidFill>
                <a:latin typeface="Arial" panose="020B0604020202020204" pitchFamily="34" charset="0"/>
                <a:ea typeface="微软雅黑" panose="020B0503020204020204" charset="-122"/>
                <a:sym typeface="+mn-ea"/>
              </a:rPr>
              <a:t>纬地楼南附楼</a:t>
            </a:r>
            <a:r>
              <a:rPr lang="en-US" altLang="zh-CN" dirty="0">
                <a:solidFill>
                  <a:srgbClr val="0000FF"/>
                </a:solidFill>
                <a:latin typeface="Arial" panose="020B0604020202020204" pitchFamily="34" charset="0"/>
                <a:ea typeface="微软雅黑" panose="020B0503020204020204" charset="-122"/>
                <a:sym typeface="+mn-ea"/>
              </a:rPr>
              <a:t>202</a:t>
            </a:r>
            <a:endParaRPr lang="en-US" altLang="zh-CN" dirty="0">
              <a:solidFill>
                <a:srgbClr val="0000FF"/>
              </a:solidFill>
              <a:latin typeface="Arial" panose="020B0604020202020204" pitchFamily="34" charset="0"/>
              <a:ea typeface="微软雅黑" panose="020B0503020204020204" charset="-122"/>
              <a:sym typeface="+mn-ea"/>
            </a:endParaRPr>
          </a:p>
        </p:txBody>
      </p:sp>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七、提问</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与讨论</a:t>
            </a:r>
            <a:endPar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609600" y="1603375"/>
            <a:ext cx="4630420" cy="4887595"/>
          </a:xfrm>
          <a:prstGeom prst="rect">
            <a:avLst/>
          </a:prstGeom>
          <a:noFill/>
          <a:ln w="12700" cap="sq">
            <a:noFill/>
            <a:miter lim="800000"/>
            <a:headEnd type="none" w="sm" len="sm"/>
            <a:tailEnd type="none" w="sm" len="sm"/>
          </a:ln>
          <a:effectLst/>
        </p:spPr>
        <p:txBody>
          <a:bodyPr wrap="square">
            <a:noAutofit/>
          </a:bodyPr>
          <a:lstStyle/>
          <a:p>
            <a:pPr marL="26670" marR="0" indent="16510" algn="l" defTabSz="914400">
              <a:lnSpc>
                <a:spcPct val="110000"/>
              </a:lnSpc>
              <a:spcBef>
                <a:spcPts val="20"/>
              </a:spcBef>
              <a:spcAft>
                <a:spcPts val="0"/>
              </a:spcAft>
              <a:buSzPct val="110000"/>
              <a:buFont typeface="Wingdings" panose="05000000000000000000" pitchFamily="2" charset="2"/>
              <a:buNone/>
              <a:defRPr/>
            </a:pPr>
            <a:r>
              <a:rPr kumimoji="1" lang="en-US" altLang="zh-CN"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1. </a:t>
            </a:r>
            <a:r>
              <a:rPr kumimoji="1" lang="zh-CN" altLang="en-US"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及时加入水力学实验室工作群（群号：229697906）并查看公告，</a:t>
            </a:r>
            <a:r>
              <a:rPr lang="zh-CN" altLang="en-US" dirty="0">
                <a:solidFill>
                  <a:srgbClr val="C00000"/>
                </a:solidFill>
                <a:ea typeface="微软雅黑" panose="020B0503020204020204" charset="-122"/>
                <a:sym typeface="+mn-ea"/>
              </a:rPr>
              <a:t>改备注</a:t>
            </a:r>
            <a:r>
              <a:rPr lang="zh-CN" altLang="en-US" dirty="0">
                <a:solidFill>
                  <a:schemeClr val="tx2"/>
                </a:solidFill>
                <a:ea typeface="微软雅黑" panose="020B0503020204020204" charset="-122"/>
                <a:sym typeface="+mn-ea"/>
              </a:rPr>
              <a:t>。</a:t>
            </a:r>
            <a:endParaRPr lang="zh-CN" altLang="en-US" dirty="0">
              <a:solidFill>
                <a:schemeClr val="tx2"/>
              </a:solidFill>
              <a:ea typeface="微软雅黑" panose="020B0503020204020204" charset="-122"/>
              <a:sym typeface="+mn-ea"/>
            </a:endParaRPr>
          </a:p>
          <a:p>
            <a:pPr marL="26670" marR="0" indent="16510" algn="l" defTabSz="914400">
              <a:lnSpc>
                <a:spcPct val="110000"/>
              </a:lnSpc>
              <a:spcBef>
                <a:spcPts val="20"/>
              </a:spcBef>
              <a:spcAft>
                <a:spcPts val="0"/>
              </a:spcAft>
              <a:buSzPct val="110000"/>
              <a:buFont typeface="Wingdings" panose="05000000000000000000" pitchFamily="2" charset="2"/>
              <a:buNone/>
              <a:defRPr/>
            </a:pPr>
            <a:r>
              <a:rPr kumimoji="1" lang="en-US" altLang="zh-CN"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2.</a:t>
            </a:r>
            <a:r>
              <a:rPr kumimoji="1" lang="zh-CN" altLang="en-US"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由各组导师进行本组项目相关安全培训。</a:t>
            </a:r>
            <a:endParaRPr kumimoji="1" lang="zh-CN" altLang="en-US"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endParaRPr>
          </a:p>
          <a:p>
            <a:pPr marL="26670" marR="0" indent="16510" algn="l" defTabSz="914400">
              <a:lnSpc>
                <a:spcPct val="110000"/>
              </a:lnSpc>
              <a:spcBef>
                <a:spcPts val="20"/>
              </a:spcBef>
              <a:spcAft>
                <a:spcPts val="0"/>
              </a:spcAft>
              <a:buSzPct val="110000"/>
              <a:buFont typeface="Wingdings" panose="05000000000000000000" pitchFamily="2" charset="2"/>
              <a:buNone/>
              <a:defRPr/>
            </a:pPr>
            <a:r>
              <a:rPr kumimoji="1" lang="en-US" altLang="zh-CN"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3.</a:t>
            </a:r>
            <a:r>
              <a:rPr kumimoji="1" lang="zh-CN" altLang="en-US"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检查《实验室安全责任承诺书》、学校实验室安全培训</a:t>
            </a:r>
            <a:r>
              <a:rPr kumimoji="1" lang="zh-CN" altLang="en-US"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等</a:t>
            </a:r>
            <a:r>
              <a:rPr kumimoji="1" lang="zh-CN" altLang="en-US"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材料</a:t>
            </a:r>
            <a:r>
              <a:rPr kumimoji="1" lang="zh-CN" altLang="en-US" noProof="0">
                <a:solidFill>
                  <a:srgbClr val="FF0000"/>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是否齐全，不齐全的抓紧时间补齐。</a:t>
            </a:r>
            <a:endParaRPr kumimoji="1" lang="zh-CN" altLang="en-US" noProof="0">
              <a:solidFill>
                <a:srgbClr val="FF0000"/>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endParaRPr>
          </a:p>
          <a:p>
            <a:pPr marL="26670" marR="0" indent="16510" algn="l" defTabSz="914400">
              <a:lnSpc>
                <a:spcPct val="110000"/>
              </a:lnSpc>
              <a:spcBef>
                <a:spcPts val="20"/>
              </a:spcBef>
              <a:spcAft>
                <a:spcPts val="0"/>
              </a:spcAft>
              <a:buSzPct val="110000"/>
              <a:buFont typeface="Wingdings" panose="05000000000000000000" pitchFamily="2" charset="2"/>
              <a:buNone/>
              <a:defRPr/>
            </a:pPr>
            <a:r>
              <a:rPr kumimoji="1" lang="zh-CN" altLang="en-US" noProof="0">
                <a:solidFill>
                  <a:srgbClr val="0000FF"/>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4.其他问题，</a:t>
            </a:r>
            <a:r>
              <a:rPr kumimoji="1" lang="zh-CN" altLang="en-US" noProof="0">
                <a:solidFill>
                  <a:srgbClr val="FF0000"/>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rPr>
              <a:t>提出和讨论。</a:t>
            </a:r>
            <a:endParaRPr kumimoji="1" lang="zh-CN" altLang="en-US" noProof="0">
              <a:solidFill>
                <a:srgbClr val="FF0000"/>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5344160" y="1856740"/>
            <a:ext cx="3411220" cy="3481705"/>
          </a:xfrm>
          <a:prstGeom prst="rect">
            <a:avLst/>
          </a:prstGeom>
        </p:spPr>
      </p:pic>
      <p:sp>
        <p:nvSpPr>
          <p:cNvPr id="4" name="文本框 3"/>
          <p:cNvSpPr txBox="1"/>
          <p:nvPr/>
        </p:nvSpPr>
        <p:spPr>
          <a:xfrm>
            <a:off x="668020" y="5817870"/>
            <a:ext cx="4572000" cy="478155"/>
          </a:xfrm>
          <a:prstGeom prst="rect">
            <a:avLst/>
          </a:prstGeom>
          <a:noFill/>
        </p:spPr>
        <p:txBody>
          <a:bodyPr wrap="square" rtlCol="0" anchor="t">
            <a:spAutoFit/>
          </a:bodyPr>
          <a:p>
            <a:r>
              <a:rPr lang="zh-CN" altLang="en-US" sz="2800" dirty="0">
                <a:solidFill>
                  <a:srgbClr val="C00000"/>
                </a:solidFill>
                <a:ea typeface="微软雅黑" panose="020B0503020204020204" charset="-122"/>
                <a:sym typeface="+mn-ea"/>
              </a:rPr>
              <a:t>实验室安全，</a:t>
            </a:r>
            <a:r>
              <a:rPr lang="zh-CN" altLang="en-US" sz="2800" dirty="0">
                <a:solidFill>
                  <a:srgbClr val="C00000"/>
                </a:solidFill>
                <a:ea typeface="微软雅黑" panose="020B0503020204020204" charset="-122"/>
                <a:sym typeface="+mn-ea"/>
              </a:rPr>
              <a:t>人人有责！</a:t>
            </a:r>
            <a:endParaRPr lang="zh-CN" altLang="en-US" sz="2800" dirty="0">
              <a:solidFill>
                <a:srgbClr val="C00000"/>
              </a:solidFill>
              <a:ea typeface="微软雅黑" panose="020B0503020204020204" charset="-122"/>
              <a:sym typeface="+mn-ea"/>
            </a:endParaRPr>
          </a:p>
        </p:txBody>
      </p:sp>
    </p:spTree>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一、安全管理理念</a:t>
            </a:r>
            <a:endParaRPr kumimoji="1" lang="zh-CN" altLang="en-US" sz="3200" b="1" i="0" u="none" strike="noStrike" kern="0" cap="none" spc="0" normalizeH="0" baseline="0" noProof="0" dirty="0" smtClean="0">
              <a:ln>
                <a:noFill/>
              </a:ln>
              <a:solidFill>
                <a:srgbClr val="003300"/>
              </a:solidFill>
              <a:effectLst>
                <a:outerShdw blurRad="38100" dist="38100" dir="2700000" algn="tl">
                  <a:srgbClr val="C0C0C0"/>
                </a:outerShdw>
              </a:effectLst>
              <a:uLnTx/>
              <a:uFillTx/>
              <a:latin typeface="黑体" panose="02010609060101010101" charset="-122"/>
              <a:ea typeface="黑体" panose="02010609060101010101" charset="-122"/>
              <a:cs typeface="+mj-cs"/>
              <a:sym typeface="+mn-ea"/>
            </a:endParaRPr>
          </a:p>
        </p:txBody>
      </p:sp>
      <p:sp>
        <p:nvSpPr>
          <p:cNvPr id="363526" name="Text Box 6">
            <a:hlinkClick r:id="rId1" action="ppaction://hlinkfile"/>
          </p:cNvPr>
          <p:cNvSpPr txBox="1">
            <a:spLocks noChangeArrowheads="1"/>
          </p:cNvSpPr>
          <p:nvPr/>
        </p:nvSpPr>
        <p:spPr bwMode="auto">
          <a:xfrm>
            <a:off x="609600" y="1603375"/>
            <a:ext cx="7924800" cy="478155"/>
          </a:xfrm>
          <a:prstGeom prst="rect">
            <a:avLst/>
          </a:prstGeom>
          <a:noFill/>
          <a:ln w="12700" cap="sq">
            <a:noFill/>
            <a:miter lim="800000"/>
            <a:headEnd type="none" w="sm" len="sm"/>
            <a:tailEnd type="none" w="sm" len="sm"/>
          </a:ln>
          <a:effectLst/>
        </p:spPr>
        <p:txBody>
          <a:bodyPr>
            <a:spAutoFit/>
          </a:bodyPr>
          <a:lstStyle/>
          <a:p>
            <a:pPr marL="457200" marR="0" indent="-457200" defTabSz="914400">
              <a:spcBef>
                <a:spcPct val="20000"/>
              </a:spcBef>
              <a:buSzPct val="110000"/>
              <a:buFont typeface="Wingdings" panose="05000000000000000000" pitchFamily="2" charset="2"/>
              <a:buNone/>
              <a:defRPr/>
            </a:pPr>
            <a:r>
              <a:rPr kumimoji="1" lang="en-US" altLang="zh-CN"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2. </a:t>
            </a:r>
            <a:r>
              <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安全理念</a:t>
            </a:r>
            <a:endPar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endParaRPr>
          </a:p>
        </p:txBody>
      </p:sp>
      <p:sp>
        <p:nvSpPr>
          <p:cNvPr id="363528" name="Rectangle 8"/>
          <p:cNvSpPr/>
          <p:nvPr/>
        </p:nvSpPr>
        <p:spPr>
          <a:xfrm>
            <a:off x="3860165" y="2081530"/>
            <a:ext cx="5283835" cy="2676525"/>
          </a:xfrm>
          <a:prstGeom prst="rect">
            <a:avLst/>
          </a:prstGeom>
          <a:noFill/>
          <a:ln w="19050">
            <a:noFill/>
          </a:ln>
        </p:spPr>
        <p:txBody>
          <a:bodyPr wrap="square" anchor="t" anchorCtr="0">
            <a:spAutoFit/>
          </a:bodyPr>
          <a:p>
            <a:pPr>
              <a:lnSpc>
                <a:spcPct val="150000"/>
              </a:lnSpc>
            </a:pPr>
            <a:r>
              <a:rPr lang="zh-CN" altLang="en-US" dirty="0">
                <a:solidFill>
                  <a:srgbClr val="0000FF"/>
                </a:solidFill>
                <a:latin typeface="黑体" panose="02010609060101010101" charset="-122"/>
                <a:ea typeface="黑体" panose="02010609060101010101" charset="-122"/>
              </a:rPr>
              <a:t>习近平总书记在十九大报告提出：</a:t>
            </a:r>
            <a:endParaRPr lang="zh-CN" altLang="en-US" dirty="0">
              <a:solidFill>
                <a:srgbClr val="0000FF"/>
              </a:solidFill>
              <a:latin typeface="黑体" panose="02010609060101010101" charset="-122"/>
              <a:ea typeface="黑体" panose="02010609060101010101" charset="-122"/>
            </a:endParaRPr>
          </a:p>
          <a:p>
            <a:pPr>
              <a:lnSpc>
                <a:spcPct val="150000"/>
              </a:lnSpc>
            </a:pPr>
            <a:r>
              <a:rPr lang="zh-CN" altLang="en-US" dirty="0">
                <a:latin typeface="黑体" panose="02010609060101010101" charset="-122"/>
                <a:ea typeface="黑体" panose="02010609060101010101" charset="-122"/>
              </a:rPr>
              <a:t>树立安全发展理念，弘扬生命至上、安全第一的思想</a:t>
            </a:r>
            <a:endParaRPr lang="zh-CN" altLang="en-US" dirty="0">
              <a:latin typeface="黑体" panose="02010609060101010101" charset="-122"/>
              <a:ea typeface="黑体" panose="02010609060101010101" charset="-122"/>
            </a:endParaRPr>
          </a:p>
          <a:p>
            <a:pPr>
              <a:lnSpc>
                <a:spcPct val="150000"/>
              </a:lnSpc>
            </a:pPr>
            <a:r>
              <a:rPr lang="zh-CN" altLang="en-US" dirty="0">
                <a:latin typeface="黑体" panose="02010609060101010101" charset="-122"/>
                <a:ea typeface="黑体" panose="02010609060101010101" charset="-122"/>
              </a:rPr>
              <a:t>把“</a:t>
            </a:r>
            <a:r>
              <a:rPr lang="zh-CN" altLang="en-US" dirty="0">
                <a:solidFill>
                  <a:srgbClr val="0000FF"/>
                </a:solidFill>
                <a:latin typeface="黑体" panose="02010609060101010101" charset="-122"/>
                <a:ea typeface="黑体" panose="02010609060101010101" charset="-122"/>
              </a:rPr>
              <a:t>安全第一</a:t>
            </a:r>
            <a:r>
              <a:rPr lang="zh-CN" altLang="en-US" dirty="0">
                <a:latin typeface="黑体" panose="02010609060101010101" charset="-122"/>
                <a:ea typeface="黑体" panose="02010609060101010101" charset="-122"/>
              </a:rPr>
              <a:t>”思想推到历史新高度!</a:t>
            </a:r>
            <a:endParaRPr lang="zh-CN" altLang="en-US" dirty="0">
              <a:latin typeface="黑体" panose="02010609060101010101" charset="-122"/>
              <a:ea typeface="黑体" panose="02010609060101010101" charset="-122"/>
            </a:endParaRPr>
          </a:p>
        </p:txBody>
      </p:sp>
      <p:pic>
        <p:nvPicPr>
          <p:cNvPr id="102" name="图片 101"/>
          <p:cNvPicPr/>
          <p:nvPr>
            <p:custDataLst>
              <p:tags r:id="rId2"/>
            </p:custDataLst>
          </p:nvPr>
        </p:nvPicPr>
        <p:blipFill>
          <a:blip r:embed="rId3"/>
          <a:stretch>
            <a:fillRect/>
          </a:stretch>
        </p:blipFill>
        <p:spPr>
          <a:xfrm>
            <a:off x="0" y="2081530"/>
            <a:ext cx="3761740" cy="2782570"/>
          </a:xfrm>
          <a:prstGeom prst="rect">
            <a:avLst/>
          </a:prstGeom>
          <a:noFill/>
          <a:ln w="9525">
            <a:noFill/>
          </a:ln>
        </p:spPr>
      </p:pic>
      <p:sp>
        <p:nvSpPr>
          <p:cNvPr id="2" name="文本框 1"/>
          <p:cNvSpPr txBox="1"/>
          <p:nvPr/>
        </p:nvSpPr>
        <p:spPr>
          <a:xfrm>
            <a:off x="1224915" y="5050155"/>
            <a:ext cx="7296785" cy="1210945"/>
          </a:xfrm>
          <a:prstGeom prst="rect">
            <a:avLst/>
          </a:prstGeom>
          <a:noFill/>
        </p:spPr>
        <p:txBody>
          <a:bodyPr wrap="square" rtlCol="0" anchor="t">
            <a:spAutoFit/>
          </a:bodyPr>
          <a:p>
            <a:pPr>
              <a:lnSpc>
                <a:spcPct val="130000"/>
              </a:lnSpc>
              <a:spcBef>
                <a:spcPts val="50"/>
              </a:spcBef>
              <a:spcAft>
                <a:spcPts val="0"/>
              </a:spcAft>
            </a:pPr>
            <a:r>
              <a:rPr lang="zh-CN" altLang="en-US" sz="2800">
                <a:solidFill>
                  <a:srgbClr val="FF0000"/>
                </a:solidFill>
                <a:latin typeface="黑体" panose="02010609060101010101" charset="-122"/>
                <a:ea typeface="黑体" panose="02010609060101010101" charset="-122"/>
                <a:cs typeface="黑体" panose="02010609060101010101" charset="-122"/>
              </a:rPr>
              <a:t>人命关天,发展绝不能以牺牲人的生命为代价,这必须作为一条不可逾越的红线。</a:t>
            </a:r>
            <a:endParaRPr lang="zh-CN" altLang="en-US" sz="2800">
              <a:solidFill>
                <a:srgbClr val="FF0000"/>
              </a:solidFill>
              <a:latin typeface="黑体" panose="02010609060101010101" charset="-122"/>
              <a:ea typeface="黑体" panose="02010609060101010101" charset="-122"/>
              <a:cs typeface="黑体" panose="02010609060101010101" charset="-122"/>
            </a:endParaRPr>
          </a:p>
        </p:txBody>
      </p:sp>
    </p:spTree>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一、安全管理理念</a:t>
            </a:r>
            <a:endParaRPr kumimoji="1" lang="zh-CN" altLang="en-US" sz="3200" b="1" i="0" u="none" strike="noStrike" kern="0" cap="none" spc="0" normalizeH="0" baseline="0" noProof="0" dirty="0" smtClean="0">
              <a:ln>
                <a:noFill/>
              </a:ln>
              <a:solidFill>
                <a:srgbClr val="003300"/>
              </a:solidFill>
              <a:effectLst>
                <a:outerShdw blurRad="38100" dist="38100" dir="2700000" algn="tl">
                  <a:srgbClr val="C0C0C0"/>
                </a:outerShdw>
              </a:effectLst>
              <a:uLnTx/>
              <a:uFillTx/>
              <a:latin typeface="黑体" panose="02010609060101010101" charset="-122"/>
              <a:ea typeface="黑体" panose="02010609060101010101" charset="-122"/>
              <a:cs typeface="+mj-cs"/>
              <a:sym typeface="+mn-ea"/>
            </a:endParaRPr>
          </a:p>
        </p:txBody>
      </p:sp>
      <p:sp>
        <p:nvSpPr>
          <p:cNvPr id="363528" name="Rectangle 8"/>
          <p:cNvSpPr/>
          <p:nvPr/>
        </p:nvSpPr>
        <p:spPr>
          <a:xfrm>
            <a:off x="609600" y="1447800"/>
            <a:ext cx="8680450" cy="645160"/>
          </a:xfrm>
          <a:prstGeom prst="rect">
            <a:avLst/>
          </a:prstGeom>
          <a:noFill/>
          <a:ln w="19050">
            <a:noFill/>
          </a:ln>
        </p:spPr>
        <p:txBody>
          <a:bodyPr wrap="square" anchor="t" anchorCtr="0">
            <a:spAutoFit/>
          </a:bodyPr>
          <a:p>
            <a:pPr>
              <a:lnSpc>
                <a:spcPct val="150000"/>
              </a:lnSpc>
            </a:pPr>
            <a:r>
              <a:rPr lang="en-US" altLang="zh-CN" dirty="0">
                <a:solidFill>
                  <a:schemeClr val="tx1"/>
                </a:solidFill>
                <a:latin typeface="黑体" panose="02010609060101010101" charset="-122"/>
                <a:ea typeface="黑体" panose="02010609060101010101" charset="-122"/>
              </a:rPr>
              <a:t>3. </a:t>
            </a:r>
            <a:r>
              <a:rPr lang="zh-CN" altLang="en-US" dirty="0">
                <a:solidFill>
                  <a:schemeClr val="tx1"/>
                </a:solidFill>
                <a:latin typeface="黑体" panose="02010609060101010101" charset="-122"/>
                <a:ea typeface="黑体" panose="02010609060101010101" charset="-122"/>
              </a:rPr>
              <a:t>安全法则</a:t>
            </a:r>
            <a:endParaRPr lang="zh-CN" altLang="en-US" dirty="0">
              <a:solidFill>
                <a:schemeClr val="tx1"/>
              </a:solidFill>
              <a:latin typeface="黑体" panose="02010609060101010101" charset="-122"/>
              <a:ea typeface="黑体" panose="02010609060101010101" charset="-122"/>
            </a:endParaRPr>
          </a:p>
        </p:txBody>
      </p:sp>
      <p:pic>
        <p:nvPicPr>
          <p:cNvPr id="104" name="图片 103"/>
          <p:cNvPicPr/>
          <p:nvPr>
            <p:custDataLst>
              <p:tags r:id="rId1"/>
            </p:custDataLst>
          </p:nvPr>
        </p:nvPicPr>
        <p:blipFill>
          <a:blip r:embed="rId2"/>
          <a:stretch>
            <a:fillRect/>
          </a:stretch>
        </p:blipFill>
        <p:spPr>
          <a:xfrm>
            <a:off x="5852795" y="1463675"/>
            <a:ext cx="2144395" cy="2418715"/>
          </a:xfrm>
          <a:prstGeom prst="rect">
            <a:avLst/>
          </a:prstGeom>
          <a:noFill/>
          <a:ln w="9525">
            <a:noFill/>
          </a:ln>
        </p:spPr>
      </p:pic>
      <p:sp>
        <p:nvSpPr>
          <p:cNvPr id="6" name="文本框 5"/>
          <p:cNvSpPr txBox="1"/>
          <p:nvPr/>
        </p:nvSpPr>
        <p:spPr>
          <a:xfrm>
            <a:off x="709930" y="2286635"/>
            <a:ext cx="3861435" cy="3784600"/>
          </a:xfrm>
          <a:prstGeom prst="rect">
            <a:avLst/>
          </a:prstGeom>
          <a:noFill/>
        </p:spPr>
        <p:txBody>
          <a:bodyPr wrap="square" rtlCol="0" anchor="t">
            <a:spAutoFit/>
          </a:bodyPr>
          <a:p>
            <a:pPr>
              <a:lnSpc>
                <a:spcPct val="150000"/>
              </a:lnSpc>
            </a:pPr>
            <a:r>
              <a:rPr lang="zh-CN" altLang="en-US" dirty="0">
                <a:solidFill>
                  <a:srgbClr val="0000FF"/>
                </a:solidFill>
                <a:latin typeface="黑体" panose="02010609060101010101" charset="-122"/>
                <a:ea typeface="黑体" panose="02010609060101010101" charset="-122"/>
                <a:sym typeface="+mn-ea"/>
              </a:rPr>
              <a:t>海因里希法则</a:t>
            </a:r>
            <a:endParaRPr lang="zh-CN" altLang="en-US" dirty="0">
              <a:solidFill>
                <a:srgbClr val="0000FF"/>
              </a:solidFill>
              <a:latin typeface="黑体" panose="02010609060101010101" charset="-122"/>
              <a:ea typeface="黑体" panose="02010609060101010101" charset="-122"/>
              <a:sym typeface="+mn-ea"/>
            </a:endParaRPr>
          </a:p>
          <a:p>
            <a:pPr algn="l">
              <a:lnSpc>
                <a:spcPct val="150000"/>
              </a:lnSpc>
            </a:pPr>
            <a:r>
              <a:rPr lang="zh-CN" altLang="en-US" dirty="0">
                <a:latin typeface="黑体" panose="02010609060101010101" charset="-122"/>
                <a:ea typeface="黑体" panose="02010609060101010101" charset="-122"/>
                <a:sym typeface="+mn-ea"/>
              </a:rPr>
              <a:t>1起重大事故的背后，必有</a:t>
            </a:r>
            <a:r>
              <a:rPr lang="zh-CN" altLang="en-US" dirty="0">
                <a:solidFill>
                  <a:srgbClr val="0000FF"/>
                </a:solidFill>
                <a:latin typeface="黑体" panose="02010609060101010101" charset="-122"/>
                <a:ea typeface="黑体" panose="02010609060101010101" charset="-122"/>
                <a:sym typeface="+mn-ea"/>
              </a:rPr>
              <a:t>29</a:t>
            </a:r>
            <a:r>
              <a:rPr lang="zh-CN" altLang="en-US" dirty="0">
                <a:latin typeface="黑体" panose="02010609060101010101" charset="-122"/>
                <a:ea typeface="黑体" panose="02010609060101010101" charset="-122"/>
                <a:sym typeface="+mn-ea"/>
              </a:rPr>
              <a:t>起轻度伤害事故；</a:t>
            </a:r>
            <a:r>
              <a:rPr lang="zh-CN" altLang="en-US" dirty="0">
                <a:solidFill>
                  <a:srgbClr val="0000FF"/>
                </a:solidFill>
                <a:latin typeface="黑体" panose="02010609060101010101" charset="-122"/>
                <a:ea typeface="黑体" panose="02010609060101010101" charset="-122"/>
                <a:sym typeface="+mn-ea"/>
              </a:rPr>
              <a:t>29</a:t>
            </a:r>
            <a:r>
              <a:rPr lang="zh-CN" altLang="en-US" dirty="0">
                <a:latin typeface="黑体" panose="02010609060101010101" charset="-122"/>
                <a:ea typeface="黑体" panose="02010609060101010101" charset="-122"/>
                <a:sym typeface="+mn-ea"/>
              </a:rPr>
              <a:t>起轻度伤害事故的背后，有</a:t>
            </a:r>
            <a:r>
              <a:rPr lang="zh-CN" altLang="en-US" dirty="0">
                <a:solidFill>
                  <a:srgbClr val="0000FF"/>
                </a:solidFill>
                <a:latin typeface="黑体" panose="02010609060101010101" charset="-122"/>
                <a:ea typeface="黑体" panose="02010609060101010101" charset="-122"/>
                <a:sym typeface="+mn-ea"/>
              </a:rPr>
              <a:t>300</a:t>
            </a:r>
            <a:r>
              <a:rPr lang="zh-CN" altLang="en-US" dirty="0">
                <a:latin typeface="黑体" panose="02010609060101010101" charset="-122"/>
                <a:ea typeface="黑体" panose="02010609060101010101" charset="-122"/>
                <a:sym typeface="+mn-ea"/>
              </a:rPr>
              <a:t>起没有造成伤害的险情。</a:t>
            </a:r>
            <a:endParaRPr lang="zh-CN" altLang="en-US" dirty="0">
              <a:latin typeface="黑体" panose="02010609060101010101" charset="-122"/>
              <a:ea typeface="黑体" panose="02010609060101010101" charset="-122"/>
              <a:sym typeface="+mn-ea"/>
            </a:endParaRPr>
          </a:p>
          <a:p>
            <a:pPr algn="l">
              <a:lnSpc>
                <a:spcPct val="150000"/>
              </a:lnSpc>
            </a:pPr>
            <a:r>
              <a:rPr lang="zh-CN" altLang="en-US" dirty="0">
                <a:solidFill>
                  <a:srgbClr val="0000FF"/>
                </a:solidFill>
                <a:latin typeface="黑体" panose="02010609060101010101" charset="-122"/>
                <a:ea typeface="黑体" panose="02010609060101010101" charset="-122"/>
                <a:sym typeface="+mn-ea"/>
              </a:rPr>
              <a:t>事故的发生是量的积累结果</a:t>
            </a:r>
            <a:endParaRPr lang="zh-CN" altLang="en-US" dirty="0">
              <a:solidFill>
                <a:srgbClr val="0000FF"/>
              </a:solidFill>
              <a:latin typeface="黑体" panose="02010609060101010101" charset="-122"/>
              <a:ea typeface="黑体" panose="02010609060101010101" charset="-122"/>
              <a:sym typeface="+mn-ea"/>
            </a:endParaRPr>
          </a:p>
        </p:txBody>
      </p:sp>
      <p:pic>
        <p:nvPicPr>
          <p:cNvPr id="7" name="图片 6"/>
          <p:cNvPicPr>
            <a:picLocks noChangeAspect="1"/>
          </p:cNvPicPr>
          <p:nvPr/>
        </p:nvPicPr>
        <p:blipFill>
          <a:blip r:embed="rId3"/>
          <a:srcRect l="16648" t="45363" r="34657" b="25257"/>
          <a:stretch>
            <a:fillRect/>
          </a:stretch>
        </p:blipFill>
        <p:spPr>
          <a:xfrm>
            <a:off x="4571365" y="3898265"/>
            <a:ext cx="4331335" cy="2172970"/>
          </a:xfrm>
          <a:prstGeom prst="rect">
            <a:avLst/>
          </a:prstGeom>
        </p:spPr>
      </p:pic>
    </p:spTree>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一、安全管理理念</a:t>
            </a:r>
            <a:endParaRPr kumimoji="1" lang="zh-CN" altLang="en-US" sz="3200" b="1" i="0" u="none" strike="noStrike" kern="0" cap="none" spc="0" normalizeH="0" baseline="0" noProof="0" dirty="0" smtClean="0">
              <a:ln>
                <a:noFill/>
              </a:ln>
              <a:solidFill>
                <a:srgbClr val="003300"/>
              </a:solidFill>
              <a:effectLst>
                <a:outerShdw blurRad="38100" dist="38100" dir="2700000" algn="tl">
                  <a:srgbClr val="C0C0C0"/>
                </a:outerShdw>
              </a:effectLst>
              <a:uLnTx/>
              <a:uFillTx/>
              <a:latin typeface="黑体" panose="02010609060101010101" charset="-122"/>
              <a:ea typeface="黑体" panose="02010609060101010101" charset="-122"/>
              <a:cs typeface="+mj-cs"/>
              <a:sym typeface="+mn-ea"/>
            </a:endParaRPr>
          </a:p>
        </p:txBody>
      </p:sp>
      <p:sp>
        <p:nvSpPr>
          <p:cNvPr id="363528" name="Rectangle 8"/>
          <p:cNvSpPr/>
          <p:nvPr/>
        </p:nvSpPr>
        <p:spPr>
          <a:xfrm>
            <a:off x="609600" y="1447800"/>
            <a:ext cx="8680450" cy="645160"/>
          </a:xfrm>
          <a:prstGeom prst="rect">
            <a:avLst/>
          </a:prstGeom>
          <a:noFill/>
          <a:ln w="19050">
            <a:noFill/>
          </a:ln>
        </p:spPr>
        <p:txBody>
          <a:bodyPr wrap="square" anchor="t" anchorCtr="0">
            <a:spAutoFit/>
          </a:bodyPr>
          <a:p>
            <a:pPr>
              <a:lnSpc>
                <a:spcPct val="150000"/>
              </a:lnSpc>
            </a:pPr>
            <a:r>
              <a:rPr lang="en-US" altLang="zh-CN" dirty="0">
                <a:solidFill>
                  <a:schemeClr val="tx1"/>
                </a:solidFill>
                <a:latin typeface="黑体" panose="02010609060101010101" charset="-122"/>
                <a:ea typeface="黑体" panose="02010609060101010101" charset="-122"/>
              </a:rPr>
              <a:t>3. </a:t>
            </a:r>
            <a:r>
              <a:rPr lang="zh-CN" altLang="en-US" dirty="0">
                <a:solidFill>
                  <a:schemeClr val="tx1"/>
                </a:solidFill>
                <a:latin typeface="黑体" panose="02010609060101010101" charset="-122"/>
                <a:ea typeface="黑体" panose="02010609060101010101" charset="-122"/>
              </a:rPr>
              <a:t>安全法则</a:t>
            </a:r>
            <a:endParaRPr lang="zh-CN" altLang="en-US" dirty="0">
              <a:solidFill>
                <a:schemeClr val="tx1"/>
              </a:solidFill>
              <a:latin typeface="黑体" panose="02010609060101010101" charset="-122"/>
              <a:ea typeface="黑体" panose="02010609060101010101" charset="-122"/>
            </a:endParaRPr>
          </a:p>
        </p:txBody>
      </p:sp>
      <p:sp>
        <p:nvSpPr>
          <p:cNvPr id="6" name="文本框 5"/>
          <p:cNvSpPr txBox="1"/>
          <p:nvPr/>
        </p:nvSpPr>
        <p:spPr>
          <a:xfrm>
            <a:off x="709930" y="2286635"/>
            <a:ext cx="3861435" cy="3599815"/>
          </a:xfrm>
          <a:prstGeom prst="rect">
            <a:avLst/>
          </a:prstGeom>
          <a:noFill/>
        </p:spPr>
        <p:txBody>
          <a:bodyPr wrap="square" rtlCol="0" anchor="t">
            <a:spAutoFit/>
          </a:bodyPr>
          <a:p>
            <a:pPr>
              <a:lnSpc>
                <a:spcPct val="150000"/>
              </a:lnSpc>
            </a:pPr>
            <a:r>
              <a:rPr lang="zh-CN" altLang="en-US" dirty="0">
                <a:solidFill>
                  <a:srgbClr val="0000FF"/>
                </a:solidFill>
                <a:latin typeface="黑体" panose="02010609060101010101" charset="-122"/>
                <a:ea typeface="黑体" panose="02010609060101010101" charset="-122"/>
                <a:sym typeface="+mn-ea"/>
              </a:rPr>
              <a:t>墨菲定律</a:t>
            </a:r>
            <a:endParaRPr lang="zh-CN" altLang="en-US" dirty="0">
              <a:solidFill>
                <a:srgbClr val="0000FF"/>
              </a:solidFill>
              <a:latin typeface="黑体" panose="02010609060101010101" charset="-122"/>
              <a:ea typeface="黑体" panose="02010609060101010101" charset="-122"/>
              <a:sym typeface="+mn-ea"/>
            </a:endParaRPr>
          </a:p>
          <a:p>
            <a:pPr>
              <a:lnSpc>
                <a:spcPct val="150000"/>
              </a:lnSpc>
            </a:pPr>
            <a:r>
              <a:rPr lang="zh-CN" altLang="en-US" dirty="0">
                <a:latin typeface="黑体" panose="02010609060101010101" charset="-122"/>
                <a:ea typeface="黑体" panose="02010609060101010101" charset="-122"/>
                <a:sym typeface="+mn-ea"/>
              </a:rPr>
              <a:t>任何一件事情，如果客观存在着发生某种事故的可能性,</a:t>
            </a:r>
            <a:r>
              <a:rPr lang="zh-CN" altLang="en-US" dirty="0">
                <a:solidFill>
                  <a:srgbClr val="0000FF"/>
                </a:solidFill>
                <a:latin typeface="黑体" panose="02010609060101010101" charset="-122"/>
                <a:ea typeface="黑体" panose="02010609060101010101" charset="-122"/>
                <a:sym typeface="+mn-ea"/>
              </a:rPr>
              <a:t>不管这个可能性有多小，如果重复去做时，事故总会在某一时刻发生。</a:t>
            </a:r>
            <a:endParaRPr lang="zh-CN" altLang="en-US" dirty="0">
              <a:solidFill>
                <a:srgbClr val="0000FF"/>
              </a:solidFill>
              <a:latin typeface="黑体" panose="02010609060101010101" charset="-122"/>
              <a:ea typeface="黑体" panose="02010609060101010101" charset="-122"/>
              <a:sym typeface="+mn-ea"/>
            </a:endParaRPr>
          </a:p>
        </p:txBody>
      </p:sp>
      <p:pic>
        <p:nvPicPr>
          <p:cNvPr id="105" name="图片 104"/>
          <p:cNvPicPr/>
          <p:nvPr>
            <p:custDataLst>
              <p:tags r:id="rId1"/>
            </p:custDataLst>
          </p:nvPr>
        </p:nvPicPr>
        <p:blipFill>
          <a:blip r:embed="rId2"/>
          <a:stretch>
            <a:fillRect/>
          </a:stretch>
        </p:blipFill>
        <p:spPr>
          <a:xfrm>
            <a:off x="4889500" y="1656715"/>
            <a:ext cx="3949700" cy="2324100"/>
          </a:xfrm>
          <a:prstGeom prst="rect">
            <a:avLst/>
          </a:prstGeom>
          <a:noFill/>
          <a:ln w="9525">
            <a:noFill/>
          </a:ln>
        </p:spPr>
      </p:pic>
      <p:pic>
        <p:nvPicPr>
          <p:cNvPr id="106" name="图片 105"/>
          <p:cNvPicPr/>
          <p:nvPr>
            <p:custDataLst>
              <p:tags r:id="rId3"/>
            </p:custDataLst>
          </p:nvPr>
        </p:nvPicPr>
        <p:blipFill>
          <a:blip r:embed="rId4"/>
          <a:stretch>
            <a:fillRect/>
          </a:stretch>
        </p:blipFill>
        <p:spPr>
          <a:xfrm>
            <a:off x="4889500" y="3980815"/>
            <a:ext cx="3949700" cy="2182495"/>
          </a:xfrm>
          <a:prstGeom prst="rect">
            <a:avLst/>
          </a:prstGeom>
          <a:noFill/>
          <a:ln w="9525">
            <a:noFill/>
          </a:ln>
        </p:spPr>
      </p:pic>
    </p:spTree>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一、安全管理理念</a:t>
            </a:r>
            <a:endParaRPr kumimoji="1" lang="zh-CN" altLang="en-US" sz="3200" b="1" i="0" u="none" strike="noStrike" kern="0" cap="none" spc="0" normalizeH="0" baseline="0" noProof="0" dirty="0" smtClean="0">
              <a:ln>
                <a:noFill/>
              </a:ln>
              <a:solidFill>
                <a:srgbClr val="003300"/>
              </a:solidFill>
              <a:effectLst>
                <a:outerShdw blurRad="38100" dist="38100" dir="2700000" algn="tl">
                  <a:srgbClr val="C0C0C0"/>
                </a:outerShdw>
              </a:effectLst>
              <a:uLnTx/>
              <a:uFillTx/>
              <a:latin typeface="黑体" panose="02010609060101010101" charset="-122"/>
              <a:ea typeface="黑体" panose="02010609060101010101" charset="-122"/>
              <a:cs typeface="+mj-cs"/>
              <a:sym typeface="+mn-ea"/>
            </a:endParaRPr>
          </a:p>
        </p:txBody>
      </p:sp>
      <p:sp>
        <p:nvSpPr>
          <p:cNvPr id="363528" name="Rectangle 8"/>
          <p:cNvSpPr/>
          <p:nvPr/>
        </p:nvSpPr>
        <p:spPr>
          <a:xfrm>
            <a:off x="609600" y="1447800"/>
            <a:ext cx="8680450" cy="645160"/>
          </a:xfrm>
          <a:prstGeom prst="rect">
            <a:avLst/>
          </a:prstGeom>
          <a:noFill/>
          <a:ln w="19050">
            <a:noFill/>
          </a:ln>
        </p:spPr>
        <p:txBody>
          <a:bodyPr wrap="square" anchor="t" anchorCtr="0">
            <a:spAutoFit/>
          </a:bodyPr>
          <a:p>
            <a:pPr>
              <a:lnSpc>
                <a:spcPct val="150000"/>
              </a:lnSpc>
            </a:pPr>
            <a:r>
              <a:rPr lang="en-US" altLang="zh-CN" dirty="0">
                <a:solidFill>
                  <a:schemeClr val="tx1"/>
                </a:solidFill>
                <a:latin typeface="黑体" panose="02010609060101010101" charset="-122"/>
                <a:ea typeface="黑体" panose="02010609060101010101" charset="-122"/>
              </a:rPr>
              <a:t>3. </a:t>
            </a:r>
            <a:r>
              <a:rPr lang="zh-CN" altLang="en-US" dirty="0">
                <a:solidFill>
                  <a:schemeClr val="tx1"/>
                </a:solidFill>
                <a:latin typeface="黑体" panose="02010609060101010101" charset="-122"/>
                <a:ea typeface="黑体" panose="02010609060101010101" charset="-122"/>
              </a:rPr>
              <a:t>安全法则</a:t>
            </a:r>
            <a:endParaRPr lang="zh-CN" altLang="en-US" dirty="0">
              <a:solidFill>
                <a:schemeClr val="tx1"/>
              </a:solidFill>
              <a:latin typeface="黑体" panose="02010609060101010101" charset="-122"/>
              <a:ea typeface="黑体" panose="02010609060101010101" charset="-122"/>
            </a:endParaRPr>
          </a:p>
        </p:txBody>
      </p:sp>
      <p:sp>
        <p:nvSpPr>
          <p:cNvPr id="6" name="文本框 5"/>
          <p:cNvSpPr txBox="1"/>
          <p:nvPr/>
        </p:nvSpPr>
        <p:spPr>
          <a:xfrm>
            <a:off x="709930" y="2092960"/>
            <a:ext cx="8051800" cy="1198880"/>
          </a:xfrm>
          <a:prstGeom prst="rect">
            <a:avLst/>
          </a:prstGeom>
          <a:noFill/>
        </p:spPr>
        <p:txBody>
          <a:bodyPr wrap="square" rtlCol="0" anchor="t">
            <a:spAutoFit/>
          </a:bodyPr>
          <a:p>
            <a:pPr>
              <a:lnSpc>
                <a:spcPct val="150000"/>
              </a:lnSpc>
            </a:pPr>
            <a:r>
              <a:rPr lang="zh-CN" altLang="en-US" dirty="0">
                <a:solidFill>
                  <a:srgbClr val="0000FF"/>
                </a:solidFill>
                <a:latin typeface="黑体" panose="02010609060101010101" charset="-122"/>
                <a:ea typeface="黑体" panose="02010609060101010101" charset="-122"/>
                <a:sym typeface="+mn-ea"/>
              </a:rPr>
              <a:t>冰山理论：</a:t>
            </a:r>
            <a:r>
              <a:rPr lang="zh-CN" altLang="en-US" dirty="0">
                <a:solidFill>
                  <a:schemeClr val="tx1"/>
                </a:solidFill>
                <a:latin typeface="黑体" panose="02010609060101010101" charset="-122"/>
                <a:ea typeface="黑体" panose="02010609060101010101" charset="-122"/>
                <a:sym typeface="+mn-ea"/>
              </a:rPr>
              <a:t>事故相当于冰上露出水面的一角，下面隐藏着大量的不安全行为与不安全状态。</a:t>
            </a:r>
            <a:endParaRPr lang="zh-CN" altLang="en-US" dirty="0">
              <a:solidFill>
                <a:schemeClr val="tx1"/>
              </a:solidFill>
              <a:latin typeface="黑体" panose="02010609060101010101" charset="-122"/>
              <a:ea typeface="黑体" panose="02010609060101010101" charset="-122"/>
              <a:sym typeface="+mn-ea"/>
            </a:endParaRPr>
          </a:p>
        </p:txBody>
      </p:sp>
      <p:pic>
        <p:nvPicPr>
          <p:cNvPr id="107" name="图片 106"/>
          <p:cNvPicPr/>
          <p:nvPr>
            <p:custDataLst>
              <p:tags r:id="rId1"/>
            </p:custDataLst>
          </p:nvPr>
        </p:nvPicPr>
        <p:blipFill>
          <a:blip r:embed="rId2"/>
          <a:stretch>
            <a:fillRect/>
          </a:stretch>
        </p:blipFill>
        <p:spPr>
          <a:xfrm>
            <a:off x="1566545" y="3289300"/>
            <a:ext cx="2098675" cy="3086735"/>
          </a:xfrm>
          <a:prstGeom prst="rect">
            <a:avLst/>
          </a:prstGeom>
          <a:noFill/>
          <a:ln w="9525">
            <a:noFill/>
          </a:ln>
        </p:spPr>
      </p:pic>
      <p:sp>
        <p:nvSpPr>
          <p:cNvPr id="2" name="文本框 1"/>
          <p:cNvSpPr txBox="1"/>
          <p:nvPr/>
        </p:nvSpPr>
        <p:spPr>
          <a:xfrm>
            <a:off x="5918200" y="2934335"/>
            <a:ext cx="2540635" cy="1568450"/>
          </a:xfrm>
          <a:prstGeom prst="rect">
            <a:avLst/>
          </a:prstGeom>
          <a:noFill/>
          <a:ln w="25400">
            <a:solidFill>
              <a:srgbClr val="0000FF"/>
            </a:solidFill>
          </a:ln>
        </p:spPr>
        <p:txBody>
          <a:bodyPr wrap="square" rtlCol="0" anchor="t">
            <a:spAutoFit/>
          </a:bodyPr>
          <a:p>
            <a:pPr>
              <a:lnSpc>
                <a:spcPct val="100000"/>
              </a:lnSpc>
            </a:pPr>
            <a:r>
              <a:rPr lang="zh-CN" altLang="en-US" dirty="0">
                <a:solidFill>
                  <a:srgbClr val="0000FF"/>
                </a:solidFill>
                <a:latin typeface="黑体" panose="02010609060101010101" charset="-122"/>
                <a:ea typeface="黑体" panose="02010609060101010101" charset="-122"/>
                <a:sym typeface="+mn-ea"/>
              </a:rPr>
              <a:t>死亡、</a:t>
            </a:r>
            <a:r>
              <a:rPr lang="zh-CN" altLang="en-US" dirty="0">
                <a:solidFill>
                  <a:srgbClr val="0000FF"/>
                </a:solidFill>
                <a:latin typeface="黑体" panose="02010609060101010101" charset="-122"/>
                <a:ea typeface="黑体" panose="02010609060101010101" charset="-122"/>
                <a:sym typeface="+mn-ea"/>
              </a:rPr>
              <a:t>重伤事故</a:t>
            </a:r>
            <a:endParaRPr lang="zh-CN" altLang="en-US" dirty="0">
              <a:solidFill>
                <a:srgbClr val="0000FF"/>
              </a:solidFill>
              <a:latin typeface="黑体" panose="02010609060101010101" charset="-122"/>
              <a:ea typeface="黑体" panose="02010609060101010101" charset="-122"/>
              <a:sym typeface="+mn-ea"/>
            </a:endParaRPr>
          </a:p>
          <a:p>
            <a:pPr>
              <a:lnSpc>
                <a:spcPct val="100000"/>
              </a:lnSpc>
            </a:pPr>
            <a:r>
              <a:rPr lang="zh-CN" altLang="en-US" dirty="0">
                <a:solidFill>
                  <a:srgbClr val="0000FF"/>
                </a:solidFill>
                <a:latin typeface="黑体" panose="02010609060101010101" charset="-122"/>
                <a:ea typeface="黑体" panose="02010609060101010101" charset="-122"/>
                <a:sym typeface="+mn-ea"/>
              </a:rPr>
              <a:t>轻伤事故</a:t>
            </a:r>
            <a:endParaRPr lang="zh-CN" altLang="en-US" dirty="0">
              <a:solidFill>
                <a:srgbClr val="0000FF"/>
              </a:solidFill>
              <a:latin typeface="黑体" panose="02010609060101010101" charset="-122"/>
              <a:ea typeface="黑体" panose="02010609060101010101" charset="-122"/>
              <a:sym typeface="+mn-ea"/>
            </a:endParaRPr>
          </a:p>
          <a:p>
            <a:pPr>
              <a:lnSpc>
                <a:spcPct val="100000"/>
              </a:lnSpc>
            </a:pPr>
            <a:r>
              <a:rPr lang="zh-CN" altLang="en-US" dirty="0">
                <a:solidFill>
                  <a:srgbClr val="0000FF"/>
                </a:solidFill>
                <a:latin typeface="黑体" panose="02010609060101010101" charset="-122"/>
                <a:ea typeface="黑体" panose="02010609060101010101" charset="-122"/>
                <a:sym typeface="+mn-ea"/>
              </a:rPr>
              <a:t>急救事故</a:t>
            </a:r>
            <a:endParaRPr lang="zh-CN" altLang="en-US" dirty="0">
              <a:solidFill>
                <a:srgbClr val="0000FF"/>
              </a:solidFill>
              <a:latin typeface="黑体" panose="02010609060101010101" charset="-122"/>
              <a:ea typeface="黑体" panose="02010609060101010101" charset="-122"/>
              <a:sym typeface="+mn-ea"/>
            </a:endParaRPr>
          </a:p>
        </p:txBody>
      </p:sp>
      <p:sp>
        <p:nvSpPr>
          <p:cNvPr id="3" name="文本框 2"/>
          <p:cNvSpPr txBox="1"/>
          <p:nvPr/>
        </p:nvSpPr>
        <p:spPr>
          <a:xfrm>
            <a:off x="4391025" y="3564255"/>
            <a:ext cx="902335" cy="460375"/>
          </a:xfrm>
          <a:prstGeom prst="rect">
            <a:avLst/>
          </a:prstGeom>
          <a:noFill/>
          <a:ln w="25400" cmpd="sng">
            <a:solidFill>
              <a:srgbClr val="0000FF"/>
            </a:solidFill>
            <a:prstDash val="solid"/>
          </a:ln>
        </p:spPr>
        <p:txBody>
          <a:bodyPr wrap="square" rtlCol="0">
            <a:spAutoFit/>
          </a:bodyPr>
          <a:p>
            <a:pPr>
              <a:lnSpc>
                <a:spcPct val="100000"/>
              </a:lnSpc>
            </a:pPr>
            <a:r>
              <a:rPr lang="zh-CN" altLang="en-US" dirty="0">
                <a:solidFill>
                  <a:srgbClr val="0000FF"/>
                </a:solidFill>
                <a:latin typeface="黑体" panose="02010609060101010101" charset="-122"/>
                <a:ea typeface="黑体" panose="02010609060101010101" charset="-122"/>
                <a:sym typeface="+mn-ea"/>
              </a:rPr>
              <a:t>冰山</a:t>
            </a:r>
            <a:endParaRPr lang="zh-CN" altLang="en-US" dirty="0">
              <a:solidFill>
                <a:srgbClr val="0000FF"/>
              </a:solidFill>
              <a:latin typeface="黑体" panose="02010609060101010101" charset="-122"/>
              <a:ea typeface="黑体" panose="02010609060101010101" charset="-122"/>
            </a:endParaRPr>
          </a:p>
        </p:txBody>
      </p:sp>
      <p:sp>
        <p:nvSpPr>
          <p:cNvPr id="4" name="左箭头 3"/>
          <p:cNvSpPr/>
          <p:nvPr/>
        </p:nvSpPr>
        <p:spPr>
          <a:xfrm>
            <a:off x="3799840" y="3746500"/>
            <a:ext cx="457200" cy="203200"/>
          </a:xfrm>
          <a:prstGeom prst="leftArrow">
            <a:avLst/>
          </a:prstGeom>
          <a:solidFill>
            <a:schemeClr val="bg2">
              <a:lumMod val="50000"/>
            </a:schemeClr>
          </a:solidFill>
          <a:ln w="19050" cap="sq" cmpd="sng" algn="ctr">
            <a:solidFill>
              <a:srgbClr val="0000FF"/>
            </a:solidFill>
            <a:prstDash val="solid"/>
            <a:round/>
            <a:headEnd type="none" w="med" len="med"/>
            <a:tailEnd type="triangle" w="med" len="lg"/>
          </a:ln>
        </p:spPr>
        <p:txBody>
          <a:bodyPr vert="horz" wrap="square" lIns="91440" tIns="45720" rIns="91440" bIns="45720" numCol="1" anchor="t" anchorCtr="0" compatLnSpc="1">
            <a:spAutoFit/>
          </a:bodyPr>
          <a:p>
            <a: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pPr>
            <a:endPara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endParaRPr>
          </a:p>
        </p:txBody>
      </p:sp>
      <p:sp>
        <p:nvSpPr>
          <p:cNvPr id="5" name="左箭头 4"/>
          <p:cNvSpPr/>
          <p:nvPr/>
        </p:nvSpPr>
        <p:spPr>
          <a:xfrm>
            <a:off x="5377180" y="3746500"/>
            <a:ext cx="457200" cy="203200"/>
          </a:xfrm>
          <a:prstGeom prst="leftArrow">
            <a:avLst/>
          </a:prstGeom>
          <a:solidFill>
            <a:schemeClr val="bg2">
              <a:lumMod val="50000"/>
            </a:schemeClr>
          </a:solidFill>
          <a:ln w="19050" cap="sq" cmpd="sng" algn="ctr">
            <a:solidFill>
              <a:srgbClr val="0000FF"/>
            </a:solidFill>
            <a:prstDash val="solid"/>
            <a:round/>
            <a:headEnd type="none" w="med" len="med"/>
            <a:tailEnd type="triangle" w="med" len="lg"/>
          </a:ln>
        </p:spPr>
        <p:txBody>
          <a:bodyPr vert="horz" wrap="square" lIns="91440" tIns="45720" rIns="91440" bIns="45720" numCol="1" anchor="t" anchorCtr="0" compatLnSpc="1">
            <a:spAutoFit/>
          </a:bodyPr>
          <a:p>
            <a: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pPr>
            <a:endPara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endParaRPr>
          </a:p>
        </p:txBody>
      </p:sp>
      <p:sp>
        <p:nvSpPr>
          <p:cNvPr id="8" name="文本框 7"/>
          <p:cNvSpPr txBox="1"/>
          <p:nvPr/>
        </p:nvSpPr>
        <p:spPr>
          <a:xfrm>
            <a:off x="5918200" y="4610735"/>
            <a:ext cx="2540635" cy="1568450"/>
          </a:xfrm>
          <a:prstGeom prst="rect">
            <a:avLst/>
          </a:prstGeom>
          <a:noFill/>
          <a:ln w="25400">
            <a:solidFill>
              <a:srgbClr val="0000FF"/>
            </a:solidFill>
          </a:ln>
        </p:spPr>
        <p:txBody>
          <a:bodyPr wrap="square" rtlCol="0" anchor="t">
            <a:spAutoFit/>
          </a:bodyPr>
          <a:p>
            <a:pPr>
              <a:lnSpc>
                <a:spcPct val="100000"/>
              </a:lnSpc>
            </a:pPr>
            <a:r>
              <a:rPr lang="zh-CN" altLang="en-US" dirty="0">
                <a:solidFill>
                  <a:srgbClr val="0000FF"/>
                </a:solidFill>
                <a:latin typeface="黑体" panose="02010609060101010101" charset="-122"/>
                <a:ea typeface="黑体" panose="02010609060101010101" charset="-122"/>
                <a:sym typeface="+mn-ea"/>
              </a:rPr>
              <a:t>不安全</a:t>
            </a:r>
            <a:r>
              <a:rPr lang="zh-CN" altLang="en-US" dirty="0">
                <a:solidFill>
                  <a:srgbClr val="0000FF"/>
                </a:solidFill>
                <a:latin typeface="黑体" panose="02010609060101010101" charset="-122"/>
                <a:ea typeface="黑体" panose="02010609060101010101" charset="-122"/>
                <a:sym typeface="+mn-ea"/>
              </a:rPr>
              <a:t>行为</a:t>
            </a:r>
            <a:endParaRPr lang="zh-CN" altLang="en-US" dirty="0">
              <a:solidFill>
                <a:srgbClr val="0000FF"/>
              </a:solidFill>
              <a:latin typeface="黑体" panose="02010609060101010101" charset="-122"/>
              <a:ea typeface="黑体" panose="02010609060101010101" charset="-122"/>
              <a:sym typeface="+mn-ea"/>
            </a:endParaRPr>
          </a:p>
          <a:p>
            <a:pPr>
              <a:lnSpc>
                <a:spcPct val="100000"/>
              </a:lnSpc>
            </a:pPr>
            <a:r>
              <a:rPr lang="zh-CN" altLang="en-US" dirty="0">
                <a:solidFill>
                  <a:srgbClr val="0000FF"/>
                </a:solidFill>
                <a:latin typeface="黑体" panose="02010609060101010101" charset="-122"/>
                <a:ea typeface="黑体" panose="02010609060101010101" charset="-122"/>
                <a:sym typeface="+mn-ea"/>
              </a:rPr>
              <a:t>不安全</a:t>
            </a:r>
            <a:r>
              <a:rPr lang="zh-CN" altLang="en-US" dirty="0">
                <a:solidFill>
                  <a:srgbClr val="0000FF"/>
                </a:solidFill>
                <a:latin typeface="黑体" panose="02010609060101010101" charset="-122"/>
                <a:ea typeface="黑体" panose="02010609060101010101" charset="-122"/>
                <a:sym typeface="+mn-ea"/>
              </a:rPr>
              <a:t>状态</a:t>
            </a:r>
            <a:endParaRPr lang="zh-CN" altLang="en-US" dirty="0">
              <a:solidFill>
                <a:srgbClr val="0000FF"/>
              </a:solidFill>
              <a:latin typeface="黑体" panose="02010609060101010101" charset="-122"/>
              <a:ea typeface="黑体" panose="02010609060101010101" charset="-122"/>
              <a:sym typeface="+mn-ea"/>
            </a:endParaRPr>
          </a:p>
          <a:p>
            <a:pPr>
              <a:lnSpc>
                <a:spcPct val="100000"/>
              </a:lnSpc>
            </a:pPr>
            <a:r>
              <a:rPr lang="zh-CN" altLang="en-US" dirty="0">
                <a:solidFill>
                  <a:srgbClr val="0000FF"/>
                </a:solidFill>
                <a:latin typeface="黑体" panose="02010609060101010101" charset="-122"/>
                <a:ea typeface="黑体" panose="02010609060101010101" charset="-122"/>
                <a:sym typeface="+mn-ea"/>
              </a:rPr>
              <a:t>风险、</a:t>
            </a:r>
            <a:r>
              <a:rPr lang="zh-CN" altLang="en-US" dirty="0">
                <a:solidFill>
                  <a:srgbClr val="0000FF"/>
                </a:solidFill>
                <a:latin typeface="黑体" panose="02010609060101010101" charset="-122"/>
                <a:ea typeface="黑体" panose="02010609060101010101" charset="-122"/>
                <a:sym typeface="+mn-ea"/>
              </a:rPr>
              <a:t>危害</a:t>
            </a:r>
            <a:endParaRPr lang="zh-CN" altLang="en-US" dirty="0">
              <a:solidFill>
                <a:srgbClr val="0000FF"/>
              </a:solidFill>
              <a:latin typeface="黑体" panose="02010609060101010101" charset="-122"/>
              <a:ea typeface="黑体" panose="02010609060101010101" charset="-122"/>
              <a:sym typeface="+mn-ea"/>
            </a:endParaRPr>
          </a:p>
        </p:txBody>
      </p:sp>
      <p:sp>
        <p:nvSpPr>
          <p:cNvPr id="9" name="文本框 8"/>
          <p:cNvSpPr txBox="1"/>
          <p:nvPr/>
        </p:nvSpPr>
        <p:spPr>
          <a:xfrm>
            <a:off x="4391025" y="5037455"/>
            <a:ext cx="902335" cy="829945"/>
          </a:xfrm>
          <a:prstGeom prst="rect">
            <a:avLst/>
          </a:prstGeom>
          <a:noFill/>
          <a:ln w="25400" cmpd="sng">
            <a:solidFill>
              <a:srgbClr val="0000FF"/>
            </a:solidFill>
            <a:prstDash val="solid"/>
          </a:ln>
        </p:spPr>
        <p:txBody>
          <a:bodyPr wrap="square" rtlCol="0">
            <a:spAutoFit/>
          </a:bodyPr>
          <a:p>
            <a:pPr>
              <a:lnSpc>
                <a:spcPct val="100000"/>
              </a:lnSpc>
            </a:pPr>
            <a:r>
              <a:rPr lang="zh-CN" altLang="en-US" dirty="0">
                <a:solidFill>
                  <a:srgbClr val="0000FF"/>
                </a:solidFill>
                <a:latin typeface="黑体" panose="02010609060101010101" charset="-122"/>
                <a:ea typeface="黑体" panose="02010609060101010101" charset="-122"/>
                <a:sym typeface="+mn-ea"/>
              </a:rPr>
              <a:t>隐藏</a:t>
            </a:r>
            <a:r>
              <a:rPr lang="zh-CN" altLang="en-US" dirty="0">
                <a:solidFill>
                  <a:srgbClr val="0000FF"/>
                </a:solidFill>
                <a:latin typeface="黑体" panose="02010609060101010101" charset="-122"/>
                <a:ea typeface="黑体" panose="02010609060101010101" charset="-122"/>
                <a:sym typeface="+mn-ea"/>
              </a:rPr>
              <a:t>部分</a:t>
            </a:r>
            <a:endParaRPr lang="zh-CN" altLang="en-US" dirty="0">
              <a:solidFill>
                <a:srgbClr val="0000FF"/>
              </a:solidFill>
              <a:latin typeface="黑体" panose="02010609060101010101" charset="-122"/>
              <a:ea typeface="黑体" panose="02010609060101010101" charset="-122"/>
              <a:sym typeface="+mn-ea"/>
            </a:endParaRPr>
          </a:p>
        </p:txBody>
      </p:sp>
      <p:sp>
        <p:nvSpPr>
          <p:cNvPr id="10" name="左箭头 9"/>
          <p:cNvSpPr/>
          <p:nvPr/>
        </p:nvSpPr>
        <p:spPr>
          <a:xfrm>
            <a:off x="3799205" y="5350510"/>
            <a:ext cx="457200" cy="203200"/>
          </a:xfrm>
          <a:prstGeom prst="leftArrow">
            <a:avLst/>
          </a:prstGeom>
          <a:solidFill>
            <a:schemeClr val="bg2">
              <a:lumMod val="50000"/>
            </a:schemeClr>
          </a:solidFill>
          <a:ln w="19050" cap="sq" cmpd="sng" algn="ctr">
            <a:solidFill>
              <a:srgbClr val="0000FF"/>
            </a:solidFill>
            <a:prstDash val="solid"/>
            <a:round/>
            <a:headEnd type="none" w="med" len="med"/>
            <a:tailEnd type="triangle" w="med" len="lg"/>
          </a:ln>
        </p:spPr>
        <p:txBody>
          <a:bodyPr vert="horz" wrap="square" lIns="91440" tIns="45720" rIns="91440" bIns="45720" numCol="1" anchor="t" anchorCtr="0" compatLnSpc="1">
            <a:spAutoFit/>
          </a:bodyPr>
          <a:p>
            <a: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pPr>
            <a:endPara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endParaRPr>
          </a:p>
        </p:txBody>
      </p:sp>
      <p:sp>
        <p:nvSpPr>
          <p:cNvPr id="11" name="左箭头 10"/>
          <p:cNvSpPr/>
          <p:nvPr/>
        </p:nvSpPr>
        <p:spPr>
          <a:xfrm>
            <a:off x="5377180" y="5350510"/>
            <a:ext cx="457200" cy="203200"/>
          </a:xfrm>
          <a:prstGeom prst="leftArrow">
            <a:avLst/>
          </a:prstGeom>
          <a:solidFill>
            <a:schemeClr val="bg2">
              <a:lumMod val="50000"/>
            </a:schemeClr>
          </a:solidFill>
          <a:ln w="19050" cap="sq" cmpd="sng" algn="ctr">
            <a:solidFill>
              <a:srgbClr val="0000FF"/>
            </a:solidFill>
            <a:prstDash val="solid"/>
            <a:round/>
            <a:headEnd type="none" w="med" len="med"/>
            <a:tailEnd type="triangle" w="med" len="lg"/>
          </a:ln>
        </p:spPr>
        <p:txBody>
          <a:bodyPr vert="horz" wrap="square" lIns="91440" tIns="45720" rIns="91440" bIns="45720" numCol="1" anchor="t" anchorCtr="0" compatLnSpc="1">
            <a:spAutoFit/>
          </a:bodyPr>
          <a:p>
            <a: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pPr>
            <a:endPara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endParaRPr>
          </a:p>
        </p:txBody>
      </p:sp>
    </p:spTree>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二、高校实验室</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安全事故案例</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609600" y="1603375"/>
            <a:ext cx="7924800" cy="478155"/>
          </a:xfrm>
          <a:prstGeom prst="rect">
            <a:avLst/>
          </a:prstGeom>
          <a:noFill/>
          <a:ln w="12700" cap="sq">
            <a:noFill/>
            <a:miter lim="800000"/>
            <a:headEnd type="none" w="sm" len="sm"/>
            <a:tailEnd type="none" w="sm" len="sm"/>
          </a:ln>
          <a:effectLst/>
        </p:spPr>
        <p:txBody>
          <a:bodyPr>
            <a:spAutoFit/>
          </a:bodyPr>
          <a:lstStyle/>
          <a:p>
            <a:pPr marL="457200" marR="0" indent="-457200" defTabSz="914400">
              <a:spcBef>
                <a:spcPct val="20000"/>
              </a:spcBef>
              <a:buSzPct val="110000"/>
              <a:buFont typeface="Wingdings" panose="05000000000000000000" pitchFamily="2" charset="2"/>
              <a:buNone/>
              <a:defRPr/>
            </a:pPr>
            <a:r>
              <a:rPr kumimoji="1" 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1. </a:t>
            </a:r>
            <a:r>
              <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上海某高校硫化氢钢瓶</a:t>
            </a:r>
            <a:r>
              <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泄露</a:t>
            </a:r>
            <a:endPar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endParaRPr>
          </a:p>
        </p:txBody>
      </p:sp>
      <p:sp>
        <p:nvSpPr>
          <p:cNvPr id="363528" name="Rectangle 8"/>
          <p:cNvSpPr/>
          <p:nvPr/>
        </p:nvSpPr>
        <p:spPr>
          <a:xfrm>
            <a:off x="4495800" y="2081530"/>
            <a:ext cx="4648200" cy="3476625"/>
          </a:xfrm>
          <a:prstGeom prst="rect">
            <a:avLst/>
          </a:prstGeom>
          <a:noFill/>
          <a:ln w="19050">
            <a:noFill/>
          </a:ln>
        </p:spPr>
        <p:txBody>
          <a:bodyPr wrap="square" anchor="t" anchorCtr="0">
            <a:spAutoFit/>
          </a:bodyPr>
          <a:p>
            <a:pPr>
              <a:lnSpc>
                <a:spcPct val="150000"/>
              </a:lnSpc>
            </a:pPr>
            <a:r>
              <a:rPr lang="zh-CN" altLang="en-US" sz="2000" dirty="0">
                <a:solidFill>
                  <a:srgbClr val="0000FF"/>
                </a:solidFill>
                <a:latin typeface="黑体" panose="02010609060101010101" charset="-122"/>
                <a:ea typeface="黑体" panose="02010609060101010101" charset="-122"/>
              </a:rPr>
              <a:t>2015年3月3日(农历正月十三)，资质过期气瓶公司的工作人员在实验室更换硫化氢气体钢瓶时，气体发生泄漏，工作人员身亡。</a:t>
            </a:r>
            <a:endParaRPr lang="zh-CN" altLang="en-US" sz="2000" dirty="0">
              <a:solidFill>
                <a:srgbClr val="0000FF"/>
              </a:solidFill>
              <a:latin typeface="黑体" panose="02010609060101010101" charset="-122"/>
              <a:ea typeface="黑体" panose="02010609060101010101" charset="-122"/>
            </a:endParaRPr>
          </a:p>
          <a:p>
            <a:pPr>
              <a:lnSpc>
                <a:spcPct val="150000"/>
              </a:lnSpc>
            </a:pPr>
            <a:r>
              <a:rPr lang="zh-CN" altLang="en-US" sz="2000" dirty="0">
                <a:solidFill>
                  <a:srgbClr val="0000FF"/>
                </a:solidFill>
                <a:latin typeface="黑体" panose="02010609060101010101" charset="-122"/>
                <a:ea typeface="黑体" panose="02010609060101010101" charset="-122"/>
              </a:rPr>
              <a:t>值得庆幸的是，4名研究生欲入室救人，被导师及时制止，戴上防毒面具后实施救援，才未造成更大伤亡。</a:t>
            </a:r>
            <a:endParaRPr lang="zh-CN" altLang="en-US" sz="2000" dirty="0">
              <a:solidFill>
                <a:srgbClr val="0000FF"/>
              </a:solidFill>
              <a:latin typeface="黑体" panose="02010609060101010101" charset="-122"/>
              <a:ea typeface="黑体" panose="02010609060101010101" charset="-122"/>
            </a:endParaRPr>
          </a:p>
        </p:txBody>
      </p:sp>
      <p:sp>
        <p:nvSpPr>
          <p:cNvPr id="2" name="文本框 1"/>
          <p:cNvSpPr txBox="1"/>
          <p:nvPr/>
        </p:nvSpPr>
        <p:spPr>
          <a:xfrm>
            <a:off x="370205" y="5557520"/>
            <a:ext cx="8502650" cy="687070"/>
          </a:xfrm>
          <a:prstGeom prst="rect">
            <a:avLst/>
          </a:prstGeom>
          <a:noFill/>
        </p:spPr>
        <p:txBody>
          <a:bodyPr wrap="square" rtlCol="0" anchor="t">
            <a:noAutofit/>
          </a:bodyPr>
          <a:p>
            <a:pPr>
              <a:lnSpc>
                <a:spcPct val="130000"/>
              </a:lnSpc>
              <a:spcBef>
                <a:spcPts val="50"/>
              </a:spcBef>
              <a:spcAft>
                <a:spcPts val="0"/>
              </a:spcAft>
            </a:pPr>
            <a:r>
              <a:rPr lang="zh-CN" altLang="en-US" sz="2000">
                <a:solidFill>
                  <a:srgbClr val="FF0000"/>
                </a:solidFill>
                <a:latin typeface="黑体" panose="02010609060101010101" charset="-122"/>
                <a:ea typeface="黑体" panose="02010609060101010101" charset="-122"/>
                <a:cs typeface="黑体" panose="02010609060101010101" charset="-122"/>
              </a:rPr>
              <a:t>事故原因：</a:t>
            </a:r>
            <a:r>
              <a:rPr lang="en-US" altLang="zh-CN" sz="2000">
                <a:solidFill>
                  <a:schemeClr val="tx1"/>
                </a:solidFill>
                <a:latin typeface="黑体" panose="02010609060101010101" charset="-122"/>
                <a:ea typeface="黑体" panose="02010609060101010101" charset="-122"/>
                <a:cs typeface="黑体" panose="02010609060101010101" charset="-122"/>
              </a:rPr>
              <a:t>1.</a:t>
            </a:r>
            <a:r>
              <a:rPr lang="zh-CN" altLang="en-US" sz="2000">
                <a:solidFill>
                  <a:schemeClr val="tx1"/>
                </a:solidFill>
                <a:latin typeface="黑体" panose="02010609060101010101" charset="-122"/>
                <a:ea typeface="黑体" panose="02010609060101010101" charset="-122"/>
                <a:cs typeface="黑体" panose="02010609060101010101" charset="-122"/>
              </a:rPr>
              <a:t>公司资质到期；</a:t>
            </a:r>
            <a:r>
              <a:rPr lang="en-US" altLang="zh-CN" sz="2000">
                <a:solidFill>
                  <a:schemeClr val="tx1"/>
                </a:solidFill>
                <a:latin typeface="黑体" panose="02010609060101010101" charset="-122"/>
                <a:ea typeface="黑体" panose="02010609060101010101" charset="-122"/>
                <a:cs typeface="黑体" panose="02010609060101010101" charset="-122"/>
              </a:rPr>
              <a:t>2.</a:t>
            </a:r>
            <a:r>
              <a:rPr lang="zh-CN" altLang="en-US" sz="2000">
                <a:solidFill>
                  <a:schemeClr val="tx1"/>
                </a:solidFill>
                <a:latin typeface="黑体" panose="02010609060101010101" charset="-122"/>
                <a:ea typeface="黑体" panose="02010609060101010101" charset="-122"/>
                <a:cs typeface="黑体" panose="02010609060101010101" charset="-122"/>
              </a:rPr>
              <a:t>操作规程不符合规范；</a:t>
            </a:r>
            <a:r>
              <a:rPr lang="en-US" altLang="zh-CN" sz="2000">
                <a:solidFill>
                  <a:schemeClr val="tx1"/>
                </a:solidFill>
                <a:latin typeface="黑体" panose="02010609060101010101" charset="-122"/>
                <a:ea typeface="黑体" panose="02010609060101010101" charset="-122"/>
                <a:cs typeface="黑体" panose="02010609060101010101" charset="-122"/>
              </a:rPr>
              <a:t>3.</a:t>
            </a:r>
            <a:r>
              <a:rPr lang="zh-CN" altLang="en-US" sz="2000">
                <a:solidFill>
                  <a:schemeClr val="tx1"/>
                </a:solidFill>
                <a:latin typeface="黑体" panose="02010609060101010101" charset="-122"/>
                <a:ea typeface="黑体" panose="02010609060101010101" charset="-122"/>
                <a:cs typeface="黑体" panose="02010609060101010101" charset="-122"/>
              </a:rPr>
              <a:t>适用民用车辆进行气瓶运输。</a:t>
            </a:r>
            <a:endParaRPr lang="zh-CN" altLang="en-US" sz="2000">
              <a:solidFill>
                <a:schemeClr val="tx1"/>
              </a:solidFill>
              <a:latin typeface="黑体" panose="02010609060101010101" charset="-122"/>
              <a:ea typeface="黑体" panose="02010609060101010101" charset="-122"/>
              <a:cs typeface="黑体" panose="02010609060101010101" charset="-122"/>
            </a:endParaRPr>
          </a:p>
        </p:txBody>
      </p:sp>
      <p:pic>
        <p:nvPicPr>
          <p:cNvPr id="108" name="图片 107"/>
          <p:cNvPicPr/>
          <p:nvPr>
            <p:custDataLst>
              <p:tags r:id="rId2"/>
            </p:custDataLst>
          </p:nvPr>
        </p:nvPicPr>
        <p:blipFill>
          <a:blip r:embed="rId3"/>
          <a:stretch>
            <a:fillRect/>
          </a:stretch>
        </p:blipFill>
        <p:spPr>
          <a:xfrm>
            <a:off x="609600" y="2128520"/>
            <a:ext cx="3657600" cy="3300095"/>
          </a:xfrm>
          <a:prstGeom prst="rect">
            <a:avLst/>
          </a:prstGeom>
          <a:noFill/>
          <a:ln w="9525">
            <a:noFill/>
          </a:ln>
        </p:spPr>
      </p:pic>
    </p:spTree>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页脚占位符 4"/>
          <p:cNvSpPr>
            <a:spLocks noGrp="1"/>
          </p:cNvSpPr>
          <p:nvPr>
            <p:ph type="ftr" sz="quarter" idx="11"/>
          </p:nvPr>
        </p:nvSpPr>
        <p:spPr/>
        <p:txBody>
          <a:bodyPr wrap="square" lIns="91440" tIns="45720" rIns="91440" bIns="45720" anchor="b" anchorCtr="0"/>
          <a:lstStyle>
            <a:lvl1pPr marL="0" lvl="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defRPr>
            </a:lvl1pPr>
            <a:lvl2pPr marL="457200" lvl="1"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2pPr>
            <a:lvl3pPr marL="914400" lvl="2"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3pPr>
            <a:lvl4pPr marL="1371600" lvl="3"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4pPr>
            <a:lvl5pPr marL="1828800" lvl="4"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sz="2400" b="1" i="0" u="none" kern="1200" baseline="0">
                <a:solidFill>
                  <a:schemeClr val="tx1"/>
                </a:solidFill>
                <a:latin typeface="楷体_GB2312" pitchFamily="49" charset="-122"/>
                <a:ea typeface="楷体_GB2312" pitchFamily="49" charset="-122"/>
                <a:cs typeface="+mn-cs"/>
              </a:defRPr>
            </a:lvl5pPr>
          </a:lstStyle>
          <a:p>
            <a:pPr lvl="0" algn="ctr">
              <a:lnSpc>
                <a:spcPct val="100000"/>
              </a:lnSpc>
              <a:spcBef>
                <a:spcPct val="0"/>
              </a:spcBef>
              <a:buClrTx/>
              <a:buSzTx/>
              <a:buFontTx/>
            </a:pPr>
            <a:r>
              <a:rPr lang="zh-CN" altLang="en-US" sz="1600" dirty="0">
                <a:latin typeface="黑体" panose="02010609060101010101" charset="-122"/>
                <a:ea typeface="黑体" panose="02010609060101010101" charset="-122"/>
                <a:sym typeface="+mn-ea"/>
              </a:rPr>
              <a:t>水力学实验室安排培训</a:t>
            </a:r>
            <a:endParaRPr lang="zh-CN" altLang="en-US" sz="1600" dirty="0">
              <a:latin typeface="仿宋_GB2312" pitchFamily="49" charset="-122"/>
              <a:ea typeface="仿宋_GB2312" pitchFamily="49" charset="-122"/>
            </a:endParaRPr>
          </a:p>
        </p:txBody>
      </p:sp>
      <p:sp>
        <p:nvSpPr>
          <p:cNvPr id="363522" name="Rectangle 2"/>
          <p:cNvSpPr>
            <a:spLocks noGrp="1" noChangeArrowheads="1"/>
          </p:cNvSpPr>
          <p:nvPr>
            <p:ph type="title"/>
          </p:nvPr>
        </p:nvSpPr>
        <p:spPr/>
        <p:txBody>
          <a:bodyPr vert="horz" wrap="square" lIns="91440" tIns="45720" rIns="91440" bIns="45720" numCol="1" anchor="b" anchorCtr="0" compatLnSpc="1"/>
          <a:lstStyle/>
          <a:p>
            <a:pPr marL="0" marR="0" lvl="0" algn="ctr" defTabSz="914400" rtl="0" eaLnBrk="1" fontAlgn="base" latinLnBrk="0" hangingPunct="1">
              <a:lnSpc>
                <a:spcPct val="100000"/>
              </a:lnSpc>
              <a:buClrTx/>
              <a:buSzTx/>
              <a:buFontTx/>
              <a:buNone/>
              <a:defRPr/>
            </a:pP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二、高校实验室</a:t>
            </a:r>
            <a:r>
              <a:rPr lang="zh-CN" altLang="en-US" sz="3600" b="1" kern="120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rPr>
              <a:t>安全事故案例</a:t>
            </a:r>
            <a:endParaRPr kumimoji="1"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黑体" panose="02010609060101010101" charset="-122"/>
              <a:ea typeface="黑体" panose="02010609060101010101" charset="-122"/>
              <a:cs typeface="+mn-cs"/>
              <a:sym typeface="+mn-ea"/>
            </a:endParaRPr>
          </a:p>
        </p:txBody>
      </p:sp>
      <p:sp>
        <p:nvSpPr>
          <p:cNvPr id="363526" name="Text Box 6">
            <a:hlinkClick r:id="rId1" action="ppaction://hlinkfile"/>
          </p:cNvPr>
          <p:cNvSpPr txBox="1">
            <a:spLocks noChangeArrowheads="1"/>
          </p:cNvSpPr>
          <p:nvPr/>
        </p:nvSpPr>
        <p:spPr bwMode="auto">
          <a:xfrm>
            <a:off x="609600" y="1603375"/>
            <a:ext cx="7924800" cy="478155"/>
          </a:xfrm>
          <a:prstGeom prst="rect">
            <a:avLst/>
          </a:prstGeom>
          <a:noFill/>
          <a:ln w="12700" cap="sq">
            <a:noFill/>
            <a:miter lim="800000"/>
            <a:headEnd type="none" w="sm" len="sm"/>
            <a:tailEnd type="none" w="sm" len="sm"/>
          </a:ln>
          <a:effectLst/>
        </p:spPr>
        <p:txBody>
          <a:bodyPr>
            <a:spAutoFit/>
          </a:bodyPr>
          <a:lstStyle/>
          <a:p>
            <a:pPr marL="457200" marR="0" indent="-457200" defTabSz="914400">
              <a:spcBef>
                <a:spcPct val="20000"/>
              </a:spcBef>
              <a:buSzPct val="110000"/>
              <a:buFont typeface="Wingdings" panose="05000000000000000000" pitchFamily="2" charset="2"/>
              <a:buNone/>
              <a:defRPr/>
            </a:pPr>
            <a:r>
              <a:rPr kumimoji="1" 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2. </a:t>
            </a:r>
            <a:r>
              <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徐州某高校甲烷钢瓶爆炸</a:t>
            </a:r>
            <a:endParaRPr kumimoji="1" lang="zh-CN" altLang="en-US" sz="2800" kern="1200" cap="none" spc="0" normalizeH="0" baseline="0" noProof="0">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endParaRPr>
          </a:p>
        </p:txBody>
      </p:sp>
      <p:sp>
        <p:nvSpPr>
          <p:cNvPr id="363528" name="Rectangle 8"/>
          <p:cNvSpPr/>
          <p:nvPr/>
        </p:nvSpPr>
        <p:spPr>
          <a:xfrm>
            <a:off x="3723640" y="2198370"/>
            <a:ext cx="5420360" cy="3298825"/>
          </a:xfrm>
          <a:prstGeom prst="rect">
            <a:avLst/>
          </a:prstGeom>
          <a:noFill/>
          <a:ln w="19050">
            <a:noFill/>
          </a:ln>
        </p:spPr>
        <p:txBody>
          <a:bodyPr wrap="square" anchor="t" anchorCtr="0">
            <a:spAutoFit/>
          </a:bodyPr>
          <a:p>
            <a:pPr>
              <a:lnSpc>
                <a:spcPct val="130000"/>
              </a:lnSpc>
              <a:spcBef>
                <a:spcPts val="50"/>
              </a:spcBef>
              <a:spcAft>
                <a:spcPts val="0"/>
              </a:spcAft>
            </a:pPr>
            <a:r>
              <a:rPr lang="zh-CN" altLang="en-US" sz="2000" dirty="0">
                <a:solidFill>
                  <a:srgbClr val="0000FF"/>
                </a:solidFill>
                <a:latin typeface="黑体" panose="02010609060101010101" charset="-122"/>
                <a:ea typeface="黑体" panose="02010609060101010101" charset="-122"/>
              </a:rPr>
              <a:t>2015年4月5日，化工学院实验室发生爆炸事故，造成5人受伤,1人因抢救无效死亡，1人重伤截肢，3人耳膜穿孔。直接经济损失200多万。</a:t>
            </a:r>
            <a:endParaRPr lang="zh-CN" altLang="en-US" sz="2000" dirty="0">
              <a:solidFill>
                <a:srgbClr val="0000FF"/>
              </a:solidFill>
              <a:latin typeface="黑体" panose="02010609060101010101" charset="-122"/>
              <a:ea typeface="黑体" panose="02010609060101010101" charset="-122"/>
            </a:endParaRPr>
          </a:p>
          <a:p>
            <a:pPr>
              <a:lnSpc>
                <a:spcPct val="130000"/>
              </a:lnSpc>
              <a:spcBef>
                <a:spcPts val="50"/>
              </a:spcBef>
              <a:spcAft>
                <a:spcPts val="0"/>
              </a:spcAft>
            </a:pPr>
            <a:r>
              <a:rPr lang="zh-CN" altLang="en-US" sz="2000" dirty="0">
                <a:solidFill>
                  <a:srgbClr val="0000FF"/>
                </a:solidFill>
                <a:latin typeface="黑体" panose="02010609060101010101" charset="-122"/>
                <a:ea typeface="黑体" panose="02010609060101010101" charset="-122"/>
              </a:rPr>
              <a:t>出事的实验室承担了与企业公司合作的项目，在实验过程中,该气瓶装有甲烷、氧气、氮气的混合气体，甲烷含量达到爆炸极限，开启阀门时，气流快速流出引起的摩擦热能或静电，导致瓶内气体反应爆炸。</a:t>
            </a:r>
            <a:endParaRPr lang="zh-CN" altLang="en-US" sz="2000" dirty="0">
              <a:solidFill>
                <a:srgbClr val="0000FF"/>
              </a:solidFill>
              <a:latin typeface="黑体" panose="02010609060101010101" charset="-122"/>
              <a:ea typeface="黑体" panose="02010609060101010101" charset="-122"/>
            </a:endParaRPr>
          </a:p>
        </p:txBody>
      </p:sp>
      <p:sp>
        <p:nvSpPr>
          <p:cNvPr id="2" name="文本框 1"/>
          <p:cNvSpPr txBox="1"/>
          <p:nvPr/>
        </p:nvSpPr>
        <p:spPr>
          <a:xfrm>
            <a:off x="370205" y="5671820"/>
            <a:ext cx="8502650" cy="687070"/>
          </a:xfrm>
          <a:prstGeom prst="rect">
            <a:avLst/>
          </a:prstGeom>
          <a:noFill/>
        </p:spPr>
        <p:txBody>
          <a:bodyPr wrap="square" rtlCol="0" anchor="t">
            <a:noAutofit/>
          </a:bodyPr>
          <a:p>
            <a:pPr>
              <a:lnSpc>
                <a:spcPct val="130000"/>
              </a:lnSpc>
              <a:spcBef>
                <a:spcPts val="50"/>
              </a:spcBef>
              <a:spcAft>
                <a:spcPts val="0"/>
              </a:spcAft>
            </a:pPr>
            <a:r>
              <a:rPr lang="zh-CN" altLang="en-US" sz="2000">
                <a:solidFill>
                  <a:srgbClr val="FF0000"/>
                </a:solidFill>
                <a:latin typeface="黑体" panose="02010609060101010101" charset="-122"/>
                <a:ea typeface="黑体" panose="02010609060101010101" charset="-122"/>
                <a:cs typeface="黑体" panose="02010609060101010101" charset="-122"/>
              </a:rPr>
              <a:t>事故原因：</a:t>
            </a:r>
            <a:r>
              <a:rPr lang="en-US" altLang="zh-CN" sz="2000">
                <a:latin typeface="黑体" panose="02010609060101010101" charset="-122"/>
                <a:ea typeface="黑体" panose="02010609060101010101" charset="-122"/>
                <a:cs typeface="黑体" panose="02010609060101010101" charset="-122"/>
              </a:rPr>
              <a:t>1.</a:t>
            </a:r>
            <a:r>
              <a:rPr lang="zh-CN" altLang="en-US" sz="2000">
                <a:latin typeface="黑体" panose="02010609060101010101" charset="-122"/>
                <a:ea typeface="黑体" panose="02010609060101010101" charset="-122"/>
                <a:cs typeface="黑体" panose="02010609060101010101" charset="-122"/>
              </a:rPr>
              <a:t>双过期钢瓶继续使用；</a:t>
            </a:r>
            <a:r>
              <a:rPr lang="en-US" altLang="zh-CN" sz="2000">
                <a:latin typeface="黑体" panose="02010609060101010101" charset="-122"/>
                <a:ea typeface="黑体" panose="02010609060101010101" charset="-122"/>
                <a:cs typeface="黑体" panose="02010609060101010101" charset="-122"/>
              </a:rPr>
              <a:t>2.</a:t>
            </a:r>
            <a:r>
              <a:rPr lang="zh-CN" altLang="en-US" sz="2000">
                <a:latin typeface="黑体" panose="02010609060101010101" charset="-122"/>
                <a:ea typeface="黑体" panose="02010609060101010101" charset="-122"/>
                <a:cs typeface="黑体" panose="02010609060101010101" charset="-122"/>
              </a:rPr>
              <a:t>钢瓶</a:t>
            </a:r>
            <a:r>
              <a:rPr lang="en-US" altLang="zh-CN" sz="2000">
                <a:latin typeface="黑体" panose="02010609060101010101" charset="-122"/>
                <a:ea typeface="黑体" panose="02010609060101010101" charset="-122"/>
                <a:cs typeface="黑体" panose="02010609060101010101" charset="-122"/>
              </a:rPr>
              <a:t>6</a:t>
            </a:r>
            <a:r>
              <a:rPr lang="zh-CN" altLang="en-US" sz="2000">
                <a:latin typeface="黑体" panose="02010609060101010101" charset="-122"/>
                <a:ea typeface="黑体" panose="02010609060101010101" charset="-122"/>
                <a:cs typeface="黑体" panose="02010609060101010101" charset="-122"/>
              </a:rPr>
              <a:t>年未进行检验（</a:t>
            </a:r>
            <a:r>
              <a:rPr lang="en-US" altLang="zh-CN" sz="2000">
                <a:latin typeface="黑体" panose="02010609060101010101" charset="-122"/>
                <a:ea typeface="黑体" panose="02010609060101010101" charset="-122"/>
                <a:cs typeface="黑体" panose="02010609060101010101" charset="-122"/>
              </a:rPr>
              <a:t>3</a:t>
            </a:r>
            <a:r>
              <a:rPr lang="zh-CN" altLang="en-US" sz="2000">
                <a:latin typeface="黑体" panose="02010609060101010101" charset="-122"/>
                <a:ea typeface="黑体" panose="02010609060101010101" charset="-122"/>
                <a:cs typeface="黑体" panose="02010609060101010101" charset="-122"/>
              </a:rPr>
              <a:t>年强检）；</a:t>
            </a:r>
            <a:r>
              <a:rPr lang="en-US" altLang="zh-CN" sz="2000">
                <a:latin typeface="黑体" panose="02010609060101010101" charset="-122"/>
                <a:ea typeface="黑体" panose="02010609060101010101" charset="-122"/>
                <a:cs typeface="黑体" panose="02010609060101010101" charset="-122"/>
              </a:rPr>
              <a:t>3.</a:t>
            </a:r>
            <a:r>
              <a:rPr lang="zh-CN" altLang="en-US" sz="2000">
                <a:latin typeface="黑体" panose="02010609060101010101" charset="-122"/>
                <a:ea typeface="黑体" panose="02010609060101010101" charset="-122"/>
                <a:cs typeface="黑体" panose="02010609060101010101" charset="-122"/>
              </a:rPr>
              <a:t>钢瓶使用超过</a:t>
            </a:r>
            <a:r>
              <a:rPr lang="en-US" altLang="zh-CN" sz="2000">
                <a:latin typeface="黑体" panose="02010609060101010101" charset="-122"/>
                <a:ea typeface="黑体" panose="02010609060101010101" charset="-122"/>
                <a:cs typeface="黑体" panose="02010609060101010101" charset="-122"/>
              </a:rPr>
              <a:t>30</a:t>
            </a:r>
            <a:r>
              <a:rPr lang="zh-CN" altLang="en-US" sz="2000">
                <a:latin typeface="黑体" panose="02010609060101010101" charset="-122"/>
                <a:ea typeface="黑体" panose="02010609060101010101" charset="-122"/>
                <a:cs typeface="黑体" panose="02010609060101010101" charset="-122"/>
              </a:rPr>
              <a:t>年。</a:t>
            </a:r>
            <a:endParaRPr lang="zh-CN" altLang="en-US" sz="2000">
              <a:latin typeface="黑体" panose="02010609060101010101" charset="-122"/>
              <a:ea typeface="黑体" panose="02010609060101010101" charset="-122"/>
              <a:cs typeface="黑体" panose="02010609060101010101" charset="-122"/>
            </a:endParaRPr>
          </a:p>
        </p:txBody>
      </p:sp>
      <p:pic>
        <p:nvPicPr>
          <p:cNvPr id="109" name="图片 108"/>
          <p:cNvPicPr/>
          <p:nvPr>
            <p:custDataLst>
              <p:tags r:id="rId2"/>
            </p:custDataLst>
          </p:nvPr>
        </p:nvPicPr>
        <p:blipFill>
          <a:blip r:embed="rId3"/>
          <a:stretch>
            <a:fillRect/>
          </a:stretch>
        </p:blipFill>
        <p:spPr>
          <a:xfrm>
            <a:off x="370205" y="2081530"/>
            <a:ext cx="3236595" cy="2118995"/>
          </a:xfrm>
          <a:prstGeom prst="rect">
            <a:avLst/>
          </a:prstGeom>
          <a:noFill/>
          <a:ln w="9525">
            <a:noFill/>
          </a:ln>
        </p:spPr>
      </p:pic>
      <p:pic>
        <p:nvPicPr>
          <p:cNvPr id="110" name="图片 109"/>
          <p:cNvPicPr/>
          <p:nvPr>
            <p:custDataLst>
              <p:tags r:id="rId4"/>
            </p:custDataLst>
          </p:nvPr>
        </p:nvPicPr>
        <p:blipFill>
          <a:blip r:embed="rId5"/>
          <a:stretch>
            <a:fillRect/>
          </a:stretch>
        </p:blipFill>
        <p:spPr>
          <a:xfrm>
            <a:off x="370205" y="4085590"/>
            <a:ext cx="3237230" cy="1586230"/>
          </a:xfrm>
          <a:prstGeom prst="rect">
            <a:avLst/>
          </a:prstGeom>
          <a:noFill/>
          <a:ln w="9525">
            <a:noFill/>
          </a:ln>
        </p:spPr>
      </p:pic>
      <p:sp>
        <p:nvSpPr>
          <p:cNvPr id="4" name="文本框 3"/>
          <p:cNvSpPr txBox="1"/>
          <p:nvPr/>
        </p:nvSpPr>
        <p:spPr>
          <a:xfrm>
            <a:off x="370205" y="5303520"/>
            <a:ext cx="2537460" cy="368300"/>
          </a:xfrm>
          <a:prstGeom prst="rect">
            <a:avLst/>
          </a:prstGeom>
          <a:noFill/>
        </p:spPr>
        <p:txBody>
          <a:bodyPr wrap="square" rtlCol="0" anchor="t">
            <a:spAutoFit/>
          </a:bodyPr>
          <a:p>
            <a:r>
              <a:rPr lang="zh-CN" altLang="en-US" sz="2000">
                <a:solidFill>
                  <a:srgbClr val="FF0000"/>
                </a:solidFill>
                <a:latin typeface="黑体" panose="02010609060101010101" charset="-122"/>
                <a:ea typeface="黑体" panose="02010609060101010101" charset="-122"/>
                <a:cs typeface="黑体" panose="02010609060101010101" charset="-122"/>
                <a:sym typeface="+mn-ea"/>
              </a:rPr>
              <a:t>窗户被炸飞</a:t>
            </a:r>
            <a:r>
              <a:rPr lang="en-US" altLang="zh-CN" sz="2000">
                <a:solidFill>
                  <a:srgbClr val="FF0000"/>
                </a:solidFill>
                <a:latin typeface="黑体" panose="02010609060101010101" charset="-122"/>
                <a:ea typeface="黑体" panose="02010609060101010101" charset="-122"/>
                <a:cs typeface="黑体" panose="02010609060101010101" charset="-122"/>
                <a:sym typeface="+mn-ea"/>
              </a:rPr>
              <a:t>30</a:t>
            </a:r>
            <a:r>
              <a:rPr lang="zh-CN" altLang="en-US" sz="2000">
                <a:solidFill>
                  <a:srgbClr val="FF0000"/>
                </a:solidFill>
                <a:latin typeface="黑体" panose="02010609060101010101" charset="-122"/>
                <a:ea typeface="黑体" panose="02010609060101010101" charset="-122"/>
                <a:cs typeface="黑体" panose="02010609060101010101" charset="-122"/>
                <a:sym typeface="+mn-ea"/>
              </a:rPr>
              <a:t>多米</a:t>
            </a:r>
            <a:endParaRPr lang="zh-CN" altLang="en-US" sz="2000">
              <a:solidFill>
                <a:srgbClr val="FF000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transition spd="slow">
    <p:cover/>
  </p:transition>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COMMONDATA" val="eyJoZGlkIjoiYjU4MTE2OTcxOTc0YjNjODVjYzQwOTg5YWIzYTY5ZGUifQ=="/>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5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6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7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8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9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0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2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3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4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5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1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6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7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8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29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30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31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32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33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matlab3.p">
  <a:themeElements>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matlab3.p">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spDef>
    <a:lnDef>
      <a:spPr bwMode="auto">
        <a:xfrm>
          <a:off x="0" y="0"/>
          <a:ext cx="1" cy="1"/>
        </a:xfrm>
        <a:custGeom>
          <a:avLst/>
          <a:gdLst/>
          <a:ahLst/>
          <a:cxnLst/>
          <a:rect l="0" t="0" r="0" b="0"/>
          <a:pathLst/>
        </a:custGeom>
        <a:noFill/>
        <a:ln w="19050" cap="sq" cmpd="sng" algn="ctr">
          <a:solidFill>
            <a:srgbClr val="FF0000"/>
          </a:solidFill>
          <a:prstDash val="solid"/>
          <a:round/>
          <a:headEnd type="none" w="med" len="med"/>
          <a:tailEnd type="triangle" w="med" len="lg"/>
        </a:ln>
      </a:spPr>
      <a:bodyPr vert="horz" wrap="square" lIns="91440" tIns="45720" rIns="91440" bIns="45720" numCol="1" anchor="t" anchorCtr="0" compatLnSpc="1">
        <a:spAutoFit/>
      </a:bodyPr>
      <a:lstStyle>
        <a:defPPr marL="0" marR="0" indent="0" algn="l" defTabSz="914400" rtl="0" eaLnBrk="1" fontAlgn="base" latinLnBrk="0" hangingPunct="1">
          <a:lnSpc>
            <a:spcPct val="90000"/>
          </a:lnSpc>
          <a:spcBef>
            <a:spcPct val="50000"/>
          </a:spcBef>
          <a:spcAft>
            <a:spcPct val="0"/>
          </a:spcAft>
          <a:buClr>
            <a:schemeClr val="hlink"/>
          </a:buClr>
          <a:buSzPct val="110000"/>
          <a:buFont typeface="Wingdings" panose="05000000000000000000" pitchFamily="2" charset="2"/>
          <a:buNone/>
          <a:defRPr kumimoji="1" lang="zh-CN" altLang="en-US" sz="2400" b="1" i="0" u="none" strike="noStrike" cap="none" normalizeH="0" baseline="0" smtClean="0">
            <a:ln>
              <a:noFill/>
            </a:ln>
            <a:solidFill>
              <a:schemeClr val="tx1"/>
            </a:solidFill>
            <a:effectLst/>
            <a:latin typeface="楷体_GB2312" pitchFamily="49" charset="-122"/>
            <a:ea typeface="楷体_GB2312" pitchFamily="49" charset="-122"/>
          </a:defRPr>
        </a:defPPr>
      </a:lstStyle>
    </a:lnDef>
  </a:objectDefaults>
  <a:extraClrSchemeLst>
    <a:extraClrScheme>
      <a:clrScheme name="matlab3.p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matlab3.p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matlab3.p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matlab3.p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matlab3.p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matlab3.p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matlab3.p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matlab3.p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C:\Documents and Settings\Owner\Application Data\Microsoft\Templates\matlab3.p.pot</Template>
  <TotalTime>0</TotalTime>
  <Words>7377</Words>
  <Application>WPS 演示</Application>
  <PresentationFormat>全屏显示(4:3)</PresentationFormat>
  <Paragraphs>549</Paragraphs>
  <Slides>36</Slides>
  <Notes>4</Notes>
  <HiddenSlides>0</HiddenSlides>
  <MMClips>0</MMClips>
  <ScaleCrop>false</ScaleCrop>
  <HeadingPairs>
    <vt:vector size="6" baseType="variant">
      <vt:variant>
        <vt:lpstr>已用的字体</vt:lpstr>
      </vt:variant>
      <vt:variant>
        <vt:i4>14</vt:i4>
      </vt:variant>
      <vt:variant>
        <vt:lpstr>主题</vt:lpstr>
      </vt:variant>
      <vt:variant>
        <vt:i4>34</vt:i4>
      </vt:variant>
      <vt:variant>
        <vt:lpstr>幻灯片标题</vt:lpstr>
      </vt:variant>
      <vt:variant>
        <vt:i4>36</vt:i4>
      </vt:variant>
    </vt:vector>
  </HeadingPairs>
  <TitlesOfParts>
    <vt:vector size="84" baseType="lpstr">
      <vt:lpstr>Arial</vt:lpstr>
      <vt:lpstr>宋体</vt:lpstr>
      <vt:lpstr>Wingdings</vt:lpstr>
      <vt:lpstr>楷体_GB2312</vt:lpstr>
      <vt:lpstr>新宋体</vt:lpstr>
      <vt:lpstr>仿宋_GB2312</vt:lpstr>
      <vt:lpstr>仿宋</vt:lpstr>
      <vt:lpstr>Tahoma</vt:lpstr>
      <vt:lpstr>Times New Roman</vt:lpstr>
      <vt:lpstr>黑体</vt:lpstr>
      <vt:lpstr>微软雅黑</vt:lpstr>
      <vt:lpstr>Arial Unicode MS</vt:lpstr>
      <vt:lpstr>Wingdings</vt:lpstr>
      <vt:lpstr>Calibri</vt:lpstr>
      <vt:lpstr>matlab3.p</vt:lpstr>
      <vt:lpstr>1_matlab3.p</vt:lpstr>
      <vt:lpstr>2_matlab3.p</vt:lpstr>
      <vt:lpstr>3_matlab3.p</vt:lpstr>
      <vt:lpstr>5_matlab3.p</vt:lpstr>
      <vt:lpstr>6_matlab3.p</vt:lpstr>
      <vt:lpstr>4_matlab3.p</vt:lpstr>
      <vt:lpstr>7_matlab3.p</vt:lpstr>
      <vt:lpstr>8_matlab3.p</vt:lpstr>
      <vt:lpstr>9_matlab3.p</vt:lpstr>
      <vt:lpstr>10_matlab3.p</vt:lpstr>
      <vt:lpstr>11_matlab3.p</vt:lpstr>
      <vt:lpstr>12_matlab3.p</vt:lpstr>
      <vt:lpstr>13_matlab3.p</vt:lpstr>
      <vt:lpstr>14_matlab3.p</vt:lpstr>
      <vt:lpstr>15_matlab3.p</vt:lpstr>
      <vt:lpstr>16_matlab3.p</vt:lpstr>
      <vt:lpstr>17_matlab3.p</vt:lpstr>
      <vt:lpstr>18_matlab3.p</vt:lpstr>
      <vt:lpstr>19_matlab3.p</vt:lpstr>
      <vt:lpstr>20_matlab3.p</vt:lpstr>
      <vt:lpstr>22_matlab3.p</vt:lpstr>
      <vt:lpstr>23_matlab3.p</vt:lpstr>
      <vt:lpstr>24_matlab3.p</vt:lpstr>
      <vt:lpstr>25_matlab3.p</vt:lpstr>
      <vt:lpstr>21_matlab3.p</vt:lpstr>
      <vt:lpstr>26_matlab3.p</vt:lpstr>
      <vt:lpstr>27_matlab3.p</vt:lpstr>
      <vt:lpstr>28_matlab3.p</vt:lpstr>
      <vt:lpstr>29_matlab3.p</vt:lpstr>
      <vt:lpstr>30_matlab3.p</vt:lpstr>
      <vt:lpstr>31_matlab3.p</vt:lpstr>
      <vt:lpstr>32_matlab3.p</vt:lpstr>
      <vt:lpstr>33_matlab3.p</vt:lpstr>
      <vt:lpstr>水力学实验室安全培训</vt:lpstr>
      <vt:lpstr>PowerPoint 演示文稿</vt:lpstr>
      <vt:lpstr>一、安全管理理念</vt:lpstr>
      <vt:lpstr>一、安全管理理念</vt:lpstr>
      <vt:lpstr>一、安全管理理念</vt:lpstr>
      <vt:lpstr>一、安全管理理念</vt:lpstr>
      <vt:lpstr>一、安全管理理念</vt:lpstr>
      <vt:lpstr>二、高校实验室安全事故案例</vt:lpstr>
      <vt:lpstr>二、高校实验室安全事故案例</vt:lpstr>
      <vt:lpstr>二、高校实验室安全事故案例</vt:lpstr>
      <vt:lpstr>二、高校实验室安全事故案例</vt:lpstr>
      <vt:lpstr>二、高校实验室安全事故案例</vt:lpstr>
      <vt:lpstr>二、高校实验室安全事故案例</vt:lpstr>
      <vt:lpstr>二、高校实验室安全事故案例</vt:lpstr>
      <vt:lpstr>二、高校实验室安全事故案例</vt:lpstr>
      <vt:lpstr>二、高校实验室安全事故案例</vt:lpstr>
      <vt:lpstr>二、高校实验室安全事故案例</vt:lpstr>
      <vt:lpstr>三、水力学实验室布局</vt:lpstr>
      <vt:lpstr>三、水力学实验室布局</vt:lpstr>
      <vt:lpstr>三、水力学实验室布局</vt:lpstr>
      <vt:lpstr>四、实验首要规则</vt:lpstr>
      <vt:lpstr>五、实验室规章制度解读</vt:lpstr>
      <vt:lpstr>六、实验室各项安全事项及应急处置</vt:lpstr>
      <vt:lpstr>六、实验室各项安全事项及应急处置</vt:lpstr>
      <vt:lpstr>六、实验室各项安全事项及应急处置</vt:lpstr>
      <vt:lpstr>六、实验室各项安全事项及应急处置</vt:lpstr>
      <vt:lpstr>六、实验室各项安全事项及应急处置</vt:lpstr>
      <vt:lpstr>六、实验室各项安全事项及应急处置</vt:lpstr>
      <vt:lpstr>六、实验室各项安全事项及应急处置</vt:lpstr>
      <vt:lpstr>六、实验室各项安全事项及应急处置</vt:lpstr>
      <vt:lpstr>六、实验室各项安全事项及应急处置</vt:lpstr>
      <vt:lpstr>六、实验室各项安全事项及应急处置</vt:lpstr>
      <vt:lpstr>六、实验室各项安全事项及应急处置</vt:lpstr>
      <vt:lpstr>六、实验室各项安全事项及应急处置</vt:lpstr>
      <vt:lpstr>六、实验室各项安全事项及应急处置</vt:lpstr>
      <vt:lpstr>七、提问与讨论</vt:lpstr>
    </vt:vector>
  </TitlesOfParts>
  <Company>hfut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c:title>
  <dc:creator>曹广学</dc:creator>
  <dc:subject>流体力学讲义</dc:subject>
  <cp:lastModifiedBy>小如</cp:lastModifiedBy>
  <cp:revision>901</cp:revision>
  <dcterms:created xsi:type="dcterms:W3CDTF">2003-07-02T01:36:00Z</dcterms:created>
  <dcterms:modified xsi:type="dcterms:W3CDTF">2025-05-14T00:49:09Z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F095080EE2334784AC5C03F2DA213F17_13</vt:lpwstr>
  </property>
  <property fmtid="{D5CDD505-2E9C-101B-9397-08002B2CF9AE}" pid="3" name="KSOProductBuildVer">
    <vt:lpwstr>2052-12.1.0.20784</vt:lpwstr>
  </property>
</Properties>
</file>