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5020" r:id="rId2"/>
    <p:sldId id="5022" r:id="rId3"/>
    <p:sldId id="11827438" r:id="rId4"/>
    <p:sldId id="11827439" r:id="rId5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8" d="100"/>
          <a:sy n="108" d="100"/>
        </p:scale>
        <p:origin x="-462" y="-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0C63EF3-722D-4A5A-BCC7-2BF4C57B2317}" type="datetimeFigureOut">
              <a:rPr lang="zh-CN" altLang="en-US" smtClean="0"/>
              <a:t>2022-10-21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496E11E-452B-4818-9958-95B33491FAA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391595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CCD00A0-4257-4DB9-B4CB-626823EC6F0F}" type="slidenum">
              <a:rPr lang="zh-CN" altLang="en-US" smtClean="0"/>
              <a:t>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9304196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CCD00A0-4257-4DB9-B4CB-626823EC6F0F}" type="slidenum">
              <a:rPr lang="zh-CN" altLang="en-US" smtClean="0"/>
              <a:t>2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015892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xmlns="" id="{C2EBAFB3-3B05-DDFA-44AF-8BA5F42B23E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xmlns="" id="{32A50B6B-E5C6-6E5A-16A5-B89782D4E25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xmlns="" id="{6E57D778-C9C4-2A13-9D89-6EA726BCEF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D4C4A8-27CE-46EA-A267-7F3434F557AF}" type="datetimeFigureOut">
              <a:rPr lang="zh-CN" altLang="en-US" smtClean="0"/>
              <a:t>2022-10-21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xmlns="" id="{B62073BC-1F98-0014-9BB4-A97FAD7B48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xmlns="" id="{528A32E0-7C20-3B9A-00B5-97767A23DF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C12B26-F80B-4156-A7A3-38CB8C69F4F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050384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xmlns="" id="{3C73EE0F-EE38-35DA-B01D-3BCE0EE103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xmlns="" id="{FC88402D-F6D8-CEF3-8113-1591E89C590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xmlns="" id="{48356C1A-151F-6D4C-B2A7-8A22EFC164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D4C4A8-27CE-46EA-A267-7F3434F557AF}" type="datetimeFigureOut">
              <a:rPr lang="zh-CN" altLang="en-US" smtClean="0"/>
              <a:t>2022-10-21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xmlns="" id="{AA5277A4-8735-15A9-158F-4AE3D52DE0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xmlns="" id="{E383DC6A-9CA0-107F-5A33-318D1CFB78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C12B26-F80B-4156-A7A3-38CB8C69F4F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299136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xmlns="" id="{A664EF99-3D49-F694-88AE-FC67F9A4C42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xmlns="" id="{AD36A43B-4A74-E843-B842-B55887821B2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xmlns="" id="{E88F13F4-48D2-12A1-C301-EF81DA49A9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D4C4A8-27CE-46EA-A267-7F3434F557AF}" type="datetimeFigureOut">
              <a:rPr lang="zh-CN" altLang="en-US" smtClean="0"/>
              <a:t>2022-10-21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xmlns="" id="{C376DD18-5401-E0B2-B4DD-4F1F341C93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xmlns="" id="{B71D5C62-8198-3B9F-4E1E-FCAB213EF3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C12B26-F80B-4156-A7A3-38CB8C69F4F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5435408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曙光内容1">
    <p:bg>
      <p:bgPr>
        <a:blipFill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" name="正文级别 1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239348" y="164638"/>
            <a:ext cx="10081123" cy="62774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spcBef>
                <a:spcPts val="800"/>
              </a:spcBef>
              <a:buSzTx/>
              <a:buFontTx/>
              <a:buNone/>
              <a:defRPr sz="3733" b="1">
                <a:solidFill>
                  <a:srgbClr val="595959"/>
                </a:solidFill>
                <a:latin typeface="微软雅黑"/>
                <a:ea typeface="微软雅黑"/>
                <a:cs typeface="微软雅黑"/>
                <a:sym typeface="微软雅黑"/>
              </a:defRPr>
            </a:lvl1pPr>
            <a:lvl2pPr marL="990575" indent="-380990">
              <a:spcBef>
                <a:spcPts val="800"/>
              </a:spcBef>
              <a:buFontTx/>
              <a:defRPr sz="3733" b="1">
                <a:solidFill>
                  <a:srgbClr val="595959"/>
                </a:solidFill>
                <a:latin typeface="微软雅黑"/>
                <a:ea typeface="微软雅黑"/>
                <a:cs typeface="微软雅黑"/>
                <a:sym typeface="微软雅黑"/>
              </a:defRPr>
            </a:lvl2pPr>
            <a:lvl3pPr marL="1574761" indent="-355591">
              <a:spcBef>
                <a:spcPts val="800"/>
              </a:spcBef>
              <a:buFontTx/>
              <a:defRPr sz="3733" b="1">
                <a:solidFill>
                  <a:srgbClr val="595959"/>
                </a:solidFill>
                <a:latin typeface="微软雅黑"/>
                <a:ea typeface="微软雅黑"/>
                <a:cs typeface="微软雅黑"/>
                <a:sym typeface="微软雅黑"/>
              </a:defRPr>
            </a:lvl3pPr>
            <a:lvl4pPr marL="2255462" indent="-426708">
              <a:spcBef>
                <a:spcPts val="800"/>
              </a:spcBef>
              <a:buFontTx/>
              <a:defRPr sz="3733" b="1">
                <a:solidFill>
                  <a:srgbClr val="595959"/>
                </a:solidFill>
                <a:latin typeface="微软雅黑"/>
                <a:ea typeface="微软雅黑"/>
                <a:cs typeface="微软雅黑"/>
                <a:sym typeface="微软雅黑"/>
              </a:defRPr>
            </a:lvl4pPr>
            <a:lvl5pPr marL="2865047" indent="-426708">
              <a:spcBef>
                <a:spcPts val="800"/>
              </a:spcBef>
              <a:buFontTx/>
              <a:defRPr sz="3733" b="1">
                <a:solidFill>
                  <a:srgbClr val="595959"/>
                </a:solidFill>
                <a:latin typeface="微软雅黑"/>
                <a:ea typeface="微软雅黑"/>
                <a:cs typeface="微软雅黑"/>
                <a:sym typeface="微软雅黑"/>
              </a:defRPr>
            </a:lvl5pPr>
          </a:lstStyle>
          <a:p>
            <a:r>
              <a:rPr dirty="0" err="1"/>
              <a:t>正文级别</a:t>
            </a:r>
            <a:r>
              <a:rPr dirty="0"/>
              <a:t> 1</a:t>
            </a:r>
          </a:p>
        </p:txBody>
      </p:sp>
      <p:sp>
        <p:nvSpPr>
          <p:cNvPr id="222" name="矩形 3"/>
          <p:cNvSpPr/>
          <p:nvPr/>
        </p:nvSpPr>
        <p:spPr>
          <a:xfrm>
            <a:off x="-1" y="164636"/>
            <a:ext cx="143341" cy="627741"/>
          </a:xfrm>
          <a:prstGeom prst="rect">
            <a:avLst/>
          </a:prstGeom>
          <a:solidFill>
            <a:srgbClr val="AD2830"/>
          </a:solidFill>
          <a:ln w="12700">
            <a:miter lim="400000"/>
          </a:ln>
        </p:spPr>
        <p:txBody>
          <a:bodyPr lIns="60959" rIns="6095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 sz="2400"/>
          </a:p>
        </p:txBody>
      </p:sp>
      <p:sp>
        <p:nvSpPr>
          <p:cNvPr id="223" name="幻灯片编号"/>
          <p:cNvSpPr txBox="1">
            <a:spLocks noGrp="1"/>
          </p:cNvSpPr>
          <p:nvPr>
            <p:ph type="sldNum" sz="quarter" idx="2"/>
          </p:nvPr>
        </p:nvSpPr>
        <p:spPr>
          <a:xfrm>
            <a:off x="5892800" y="6170083"/>
            <a:ext cx="2844800" cy="372535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890257649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xmlns="" id="{5EAEEB36-16BB-D4FE-79AE-AE103CB1F7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xmlns="" id="{D226612E-28AE-15F6-F6FE-29709828B1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xmlns="" id="{D432C5FE-F5E4-2F17-902A-225771B154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D4C4A8-27CE-46EA-A267-7F3434F557AF}" type="datetimeFigureOut">
              <a:rPr lang="zh-CN" altLang="en-US" smtClean="0"/>
              <a:t>2022-10-21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xmlns="" id="{3F945E4B-F049-9C88-080D-9E11715012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xmlns="" id="{449D3A00-CE45-0334-8E65-0E7091728E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C12B26-F80B-4156-A7A3-38CB8C69F4F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781852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xmlns="" id="{E3EA2A06-C545-B289-31E9-A4CC7AF997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xmlns="" id="{6CB94101-C39D-E51F-ED40-61455D8FEAD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xmlns="" id="{82CFEA77-E905-126F-9D20-629630C31C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D4C4A8-27CE-46EA-A267-7F3434F557AF}" type="datetimeFigureOut">
              <a:rPr lang="zh-CN" altLang="en-US" smtClean="0"/>
              <a:t>2022-10-21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xmlns="" id="{3419EED1-BF79-9EB9-C353-9966B84B8F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xmlns="" id="{F797F085-6B6D-F1FE-BED2-C95C18AB2C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C12B26-F80B-4156-A7A3-38CB8C69F4F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526007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xmlns="" id="{21FCD4A0-D8E1-71DA-285E-CEED3F14D1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xmlns="" id="{1C097604-748D-1ED3-EB3B-891E20AD0A4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xmlns="" id="{3D3CC8A1-8BB1-B121-B859-FFCB2EB3D6A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xmlns="" id="{3F437F80-955B-F579-EFC5-BBA368E3D6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D4C4A8-27CE-46EA-A267-7F3434F557AF}" type="datetimeFigureOut">
              <a:rPr lang="zh-CN" altLang="en-US" smtClean="0"/>
              <a:t>2022-10-21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xmlns="" id="{ED41B074-CFEE-E051-FD14-4048172E6A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xmlns="" id="{4D5474FF-3D53-21CC-DD4F-2F997AD7F9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C12B26-F80B-4156-A7A3-38CB8C69F4F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079148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xmlns="" id="{A451582C-E396-C387-32AA-656FB8E22E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xmlns="" id="{B6CBD99C-B628-40BA-47A2-AF8AAC5B683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xmlns="" id="{E980C470-14C9-4300-7D39-9590F1C7A6F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xmlns="" id="{719E9E6F-4948-04B1-72A9-B49E719492E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xmlns="" id="{68F5D59D-5513-EB18-0443-17B22312D38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7" name="日期占位符 6">
            <a:extLst>
              <a:ext uri="{FF2B5EF4-FFF2-40B4-BE49-F238E27FC236}">
                <a16:creationId xmlns:a16="http://schemas.microsoft.com/office/drawing/2014/main" xmlns="" id="{CB533153-F250-EFF5-8000-D9E85AE950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D4C4A8-27CE-46EA-A267-7F3434F557AF}" type="datetimeFigureOut">
              <a:rPr lang="zh-CN" altLang="en-US" smtClean="0"/>
              <a:t>2022-10-21</a:t>
            </a:fld>
            <a:endParaRPr lang="zh-CN" altLang="en-US"/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xmlns="" id="{4BB48724-1360-2D9A-C2F0-24C7202197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xmlns="" id="{2FD12957-2E03-3FD2-4F77-04453025A9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C12B26-F80B-4156-A7A3-38CB8C69F4F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5858628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xmlns="" id="{8C1F0993-F2CC-21F4-9B40-B5E6DBDD4C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xmlns="" id="{412B7D3E-2EA2-90C7-029D-8E32020834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D4C4A8-27CE-46EA-A267-7F3434F557AF}" type="datetimeFigureOut">
              <a:rPr lang="zh-CN" altLang="en-US" smtClean="0"/>
              <a:t>2022-10-21</a:t>
            </a:fld>
            <a:endParaRPr lang="zh-CN" alt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xmlns="" id="{95A2DCD3-7724-FCE0-CFF6-A78C8E4343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xmlns="" id="{39195ADD-88E9-FD8C-F444-F772772288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C12B26-F80B-4156-A7A3-38CB8C69F4F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51258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xmlns="" id="{1F632EBF-0734-88C8-C830-A7A08E4261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D4C4A8-27CE-46EA-A267-7F3434F557AF}" type="datetimeFigureOut">
              <a:rPr lang="zh-CN" altLang="en-US" smtClean="0"/>
              <a:t>2022-10-21</a:t>
            </a:fld>
            <a:endParaRPr lang="zh-CN" altLang="en-US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xmlns="" id="{73801377-5AC4-F9AE-5868-3F44D773D0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xmlns="" id="{A7C3687F-F198-6540-DACB-6EE5140267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C12B26-F80B-4156-A7A3-38CB8C69F4F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933050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xmlns="" id="{1A621A54-CD4D-05C1-AE9E-95D51BB857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xmlns="" id="{B78A31F2-6E9A-BD1E-6B96-9952D80332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xmlns="" id="{6775E4FD-BB05-81D5-2570-1F864B5210D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xmlns="" id="{467A2106-004F-E32E-DD25-2467E3F0DD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D4C4A8-27CE-46EA-A267-7F3434F557AF}" type="datetimeFigureOut">
              <a:rPr lang="zh-CN" altLang="en-US" smtClean="0"/>
              <a:t>2022-10-21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xmlns="" id="{0A59AFF1-201B-DFBA-4E5B-52AC52CC02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xmlns="" id="{B3EE4717-A8FD-1C84-544B-221EEA4828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C12B26-F80B-4156-A7A3-38CB8C69F4F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0586525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xmlns="" id="{6AB04F9C-3E7F-BB72-B0C8-F610C4D971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xmlns="" id="{2397BB95-9DFD-6F9E-9DE3-B643B569C48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xmlns="" id="{58BC4A67-8B5D-19A5-611A-E699B18592B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xmlns="" id="{459664D3-3B27-2FB9-2D90-D2F68915D1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D4C4A8-27CE-46EA-A267-7F3434F557AF}" type="datetimeFigureOut">
              <a:rPr lang="zh-CN" altLang="en-US" smtClean="0"/>
              <a:t>2022-10-21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xmlns="" id="{DFB7DF0D-34BC-B219-8C7D-0EF592E810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xmlns="" id="{406E38E6-9C2B-5093-BA80-ED5CE7CAE8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C12B26-F80B-4156-A7A3-38CB8C69F4F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590552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>
            <a:extLst>
              <a:ext uri="{FF2B5EF4-FFF2-40B4-BE49-F238E27FC236}">
                <a16:creationId xmlns:a16="http://schemas.microsoft.com/office/drawing/2014/main" xmlns="" id="{1AF1F25C-144D-C5CF-05CC-DD39211969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xmlns="" id="{87A14E12-E0C7-0081-BF6A-0CA89EE9A99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xmlns="" id="{3ECE4876-79E7-849C-1D8B-6E0CC7385BC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D4C4A8-27CE-46EA-A267-7F3434F557AF}" type="datetimeFigureOut">
              <a:rPr lang="zh-CN" altLang="en-US" smtClean="0"/>
              <a:t>2022-10-21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xmlns="" id="{43BC8E5A-FF10-0816-A675-336452ADD27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xmlns="" id="{228FF172-5BE8-509E-3C23-7F93B8ACD57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C12B26-F80B-4156-A7A3-38CB8C69F4F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182868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6.jpe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jpeg"/><Relationship Id="rId3" Type="http://schemas.openxmlformats.org/officeDocument/2006/relationships/slide" Target="slide2.xml"/><Relationship Id="rId7" Type="http://schemas.openxmlformats.org/officeDocument/2006/relationships/image" Target="../media/image11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10.png"/><Relationship Id="rId11" Type="http://schemas.microsoft.com/office/2007/relationships/hdphoto" Target="../media/hdphoto1.wdp"/><Relationship Id="rId5" Type="http://schemas.openxmlformats.org/officeDocument/2006/relationships/image" Target="../media/image9.png"/><Relationship Id="rId10" Type="http://schemas.openxmlformats.org/officeDocument/2006/relationships/image" Target="../media/image14.png"/><Relationship Id="rId4" Type="http://schemas.openxmlformats.org/officeDocument/2006/relationships/image" Target="../media/image8.png"/><Relationship Id="rId9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占位符 1"/>
          <p:cNvSpPr>
            <a:spLocks noGrp="1"/>
          </p:cNvSpPr>
          <p:nvPr>
            <p:ph type="body" sz="quarter" idx="1"/>
          </p:nvPr>
        </p:nvSpPr>
        <p:spPr>
          <a:xfrm>
            <a:off x="239348" y="164638"/>
            <a:ext cx="10435501" cy="627740"/>
          </a:xfrm>
        </p:spPr>
        <p:txBody>
          <a:bodyPr>
            <a:noAutofit/>
          </a:bodyPr>
          <a:lstStyle/>
          <a:p>
            <a:r>
              <a:rPr lang="zh-CN" altLang="en-US" sz="3200"/>
              <a:t>力学实验室项目背景</a:t>
            </a:r>
          </a:p>
          <a:p>
            <a:endParaRPr lang="zh-CN" altLang="en-US" sz="3200" dirty="0"/>
          </a:p>
        </p:txBody>
      </p:sp>
      <p:grpSp>
        <p:nvGrpSpPr>
          <p:cNvPr id="8" name="组合 7">
            <a:extLst>
              <a:ext uri="{FF2B5EF4-FFF2-40B4-BE49-F238E27FC236}">
                <a16:creationId xmlns:a16="http://schemas.microsoft.com/office/drawing/2014/main" xmlns="" id="{F6A4F9E2-6CF4-4B78-9C5D-F69BE92F95DB}"/>
              </a:ext>
            </a:extLst>
          </p:cNvPr>
          <p:cNvGrpSpPr/>
          <p:nvPr/>
        </p:nvGrpSpPr>
        <p:grpSpPr>
          <a:xfrm>
            <a:off x="624503" y="1031473"/>
            <a:ext cx="1253756" cy="389220"/>
            <a:chOff x="2108462" y="948755"/>
            <a:chExt cx="1253756" cy="389220"/>
          </a:xfrm>
        </p:grpSpPr>
        <p:sp>
          <p:nvSpPr>
            <p:cNvPr id="9" name="矩形: 圆角 11">
              <a:extLst>
                <a:ext uri="{FF2B5EF4-FFF2-40B4-BE49-F238E27FC236}">
                  <a16:creationId xmlns:a16="http://schemas.microsoft.com/office/drawing/2014/main" xmlns="" id="{01A7AC5D-E13F-49F2-BC01-C77090251C29}"/>
                </a:ext>
              </a:extLst>
            </p:cNvPr>
            <p:cNvSpPr/>
            <p:nvPr/>
          </p:nvSpPr>
          <p:spPr>
            <a:xfrm>
              <a:off x="2138082" y="977935"/>
              <a:ext cx="1224136" cy="360040"/>
            </a:xfrm>
            <a:prstGeom prst="roundRect">
              <a:avLst/>
            </a:prstGeom>
            <a:solidFill>
              <a:schemeClr val="bg1"/>
            </a:solidFill>
            <a:ln>
              <a:solidFill>
                <a:srgbClr val="AD283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微软雅黑"/>
                <a:cs typeface="+mn-cs"/>
              </a:endParaRPr>
            </a:p>
          </p:txBody>
        </p:sp>
        <p:sp>
          <p:nvSpPr>
            <p:cNvPr id="10" name="矩形: 圆角 1">
              <a:extLst>
                <a:ext uri="{FF2B5EF4-FFF2-40B4-BE49-F238E27FC236}">
                  <a16:creationId xmlns:a16="http://schemas.microsoft.com/office/drawing/2014/main" xmlns="" id="{1FAB5404-159C-479C-B613-F0117B2620AB}"/>
                </a:ext>
              </a:extLst>
            </p:cNvPr>
            <p:cNvSpPr/>
            <p:nvPr/>
          </p:nvSpPr>
          <p:spPr>
            <a:xfrm>
              <a:off x="2108462" y="948755"/>
              <a:ext cx="1224136" cy="360040"/>
            </a:xfrm>
            <a:prstGeom prst="roundRect">
              <a:avLst/>
            </a:prstGeom>
            <a:solidFill>
              <a:srgbClr val="AD283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zh-CN" altLang="en-US" sz="14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微软雅黑"/>
                  <a:cs typeface="+mn-cs"/>
                </a:rPr>
                <a:t>项目背景</a:t>
              </a:r>
            </a:p>
          </p:txBody>
        </p:sp>
      </p:grpSp>
      <p:grpSp>
        <p:nvGrpSpPr>
          <p:cNvPr id="11" name="组合 10">
            <a:extLst>
              <a:ext uri="{FF2B5EF4-FFF2-40B4-BE49-F238E27FC236}">
                <a16:creationId xmlns:a16="http://schemas.microsoft.com/office/drawing/2014/main" xmlns="" id="{515B9329-102D-4449-B24C-AC93F7E96943}"/>
              </a:ext>
            </a:extLst>
          </p:cNvPr>
          <p:cNvGrpSpPr/>
          <p:nvPr/>
        </p:nvGrpSpPr>
        <p:grpSpPr>
          <a:xfrm>
            <a:off x="498906" y="1712370"/>
            <a:ext cx="3630034" cy="4159075"/>
            <a:chOff x="484218" y="1416658"/>
            <a:chExt cx="5819398" cy="4161410"/>
          </a:xfrm>
        </p:grpSpPr>
        <p:sp>
          <p:nvSpPr>
            <p:cNvPr id="12" name="矩形 11">
              <a:extLst>
                <a:ext uri="{FF2B5EF4-FFF2-40B4-BE49-F238E27FC236}">
                  <a16:creationId xmlns:a16="http://schemas.microsoft.com/office/drawing/2014/main" xmlns="" id="{B5E9F057-D7E5-4558-9F8A-3C2C4C3325C5}"/>
                </a:ext>
              </a:extLst>
            </p:cNvPr>
            <p:cNvSpPr/>
            <p:nvPr/>
          </p:nvSpPr>
          <p:spPr>
            <a:xfrm>
              <a:off x="618145" y="1517267"/>
              <a:ext cx="5469000" cy="393168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indent="269240" algn="just">
                <a:lnSpc>
                  <a:spcPct val="150000"/>
                </a:lnSpc>
              </a:pPr>
              <a:r>
                <a:rPr lang="zh-CN" altLang="zh-CN" sz="1400" kern="100"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合肥工业大学是教育部直属的全国重点大学，是国家</a:t>
              </a:r>
              <a:r>
                <a:rPr lang="en-US" altLang="zh-CN" sz="1400" kern="100"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“</a:t>
              </a:r>
              <a:r>
                <a:rPr lang="zh-CN" altLang="en-US" sz="1400" kern="100"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世界一流学科建设高校</a:t>
              </a:r>
              <a:r>
                <a:rPr lang="en-US" altLang="zh-CN" sz="1400" kern="100"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”</a:t>
              </a:r>
              <a:r>
                <a:rPr lang="zh-CN" altLang="zh-CN" sz="1400" kern="100"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，国家</a:t>
              </a:r>
              <a:r>
                <a:rPr lang="en-US" altLang="zh-CN" sz="1400" kern="100"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“211</a:t>
              </a:r>
              <a:r>
                <a:rPr lang="zh-CN" altLang="en-US" sz="1400" kern="100"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工程</a:t>
              </a:r>
              <a:r>
                <a:rPr lang="en-US" altLang="zh-CN" sz="1400" kern="100"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”</a:t>
              </a:r>
              <a:r>
                <a:rPr lang="zh-CN" altLang="zh-CN" sz="1400" kern="100"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建设高校，国家</a:t>
              </a:r>
              <a:r>
                <a:rPr lang="en-US" altLang="zh-CN" sz="1400" kern="100"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“985</a:t>
              </a:r>
              <a:r>
                <a:rPr lang="zh-CN" altLang="en-US" sz="1400" kern="100"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工程优势学科创新平台</a:t>
              </a:r>
              <a:r>
                <a:rPr lang="en-US" altLang="zh-CN" sz="1400" kern="100"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”</a:t>
              </a:r>
              <a:r>
                <a:rPr lang="zh-CN" altLang="zh-CN" sz="1400" kern="100"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，学校共设有</a:t>
              </a:r>
              <a:r>
                <a:rPr lang="en-US" altLang="zh-CN" sz="1400" kern="100"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22</a:t>
              </a:r>
              <a:r>
                <a:rPr lang="zh-CN" altLang="zh-CN" sz="1400" kern="100"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个院部，教学质量和科研能力在国内首屈一指。</a:t>
              </a:r>
            </a:p>
            <a:p>
              <a:pPr indent="269240" algn="just">
                <a:lnSpc>
                  <a:spcPct val="150000"/>
                </a:lnSpc>
              </a:pPr>
              <a:r>
                <a:rPr lang="zh-CN" altLang="en-US" sz="1400" kern="100"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力学实验室于</a:t>
              </a:r>
              <a:r>
                <a:rPr lang="en-US" altLang="zh-CN" sz="1400" kern="100"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2021</a:t>
              </a:r>
              <a:r>
                <a:rPr lang="zh-CN" altLang="en-US" sz="1400" kern="100"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年已建设一套曙光</a:t>
              </a:r>
              <a:r>
                <a:rPr lang="en-US" altLang="zh-CN" sz="1400" kern="100"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HPC</a:t>
              </a:r>
              <a:r>
                <a:rPr lang="zh-CN" altLang="en-US" sz="1400" kern="100"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集群，随着相关科研工作的开展，实验室对</a:t>
              </a:r>
              <a:r>
                <a:rPr lang="en-US" altLang="zh-CN" sz="1400" kern="100"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CPU</a:t>
              </a:r>
              <a:r>
                <a:rPr lang="zh-CN" altLang="en-US" sz="1400" kern="100"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算力的需求不断提高，于</a:t>
              </a:r>
              <a:r>
                <a:rPr lang="en-US" altLang="zh-CN" sz="1400" kern="100"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2022</a:t>
              </a:r>
              <a:r>
                <a:rPr lang="zh-CN" altLang="en-US" sz="1400" kern="100"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年进行二期建设，通过增加</a:t>
              </a:r>
              <a:r>
                <a:rPr lang="en-US" altLang="zh-CN" sz="1400" kern="100"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CPU</a:t>
              </a:r>
              <a:r>
                <a:rPr lang="zh-CN" altLang="en-US" sz="1400" kern="100"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计算节点及</a:t>
              </a:r>
              <a:r>
                <a:rPr lang="en-US" altLang="zh-CN" sz="1400" kern="100"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GPU</a:t>
              </a:r>
              <a:r>
                <a:rPr lang="zh-CN" altLang="en-US" sz="1400" kern="100"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节点满足</a:t>
              </a:r>
              <a:r>
                <a:rPr lang="en-US" altLang="zh-CN" sz="1400" kern="100"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VASP</a:t>
              </a:r>
              <a:r>
                <a:rPr lang="zh-CN" altLang="en-US" sz="1400" kern="100"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、</a:t>
              </a:r>
              <a:r>
                <a:rPr lang="en-US" altLang="zh-CN" sz="1400" kern="100"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Lammps</a:t>
              </a:r>
              <a:r>
                <a:rPr lang="zh-CN" altLang="en-US" sz="1400" kern="100"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等软件需求，在管理登录节点下扩展一套集中式存储，用于存储</a:t>
              </a:r>
              <a:r>
                <a:rPr lang="en-US" altLang="zh-CN" sz="1400" kern="100"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HPC</a:t>
              </a:r>
              <a:r>
                <a:rPr lang="zh-CN" altLang="en-US" sz="1400" kern="100"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集群的相关数据</a:t>
              </a:r>
              <a:r>
                <a:rPr lang="zh-CN" altLang="zh-CN" sz="1200" kern="100"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。</a:t>
              </a:r>
            </a:p>
          </p:txBody>
        </p:sp>
        <p:grpSp>
          <p:nvGrpSpPr>
            <p:cNvPr id="13" name="组合 12">
              <a:extLst>
                <a:ext uri="{FF2B5EF4-FFF2-40B4-BE49-F238E27FC236}">
                  <a16:creationId xmlns:a16="http://schemas.microsoft.com/office/drawing/2014/main" xmlns="" id="{3F93FF0D-7179-49F5-9E45-D0F47548211D}"/>
                </a:ext>
              </a:extLst>
            </p:cNvPr>
            <p:cNvGrpSpPr/>
            <p:nvPr/>
          </p:nvGrpSpPr>
          <p:grpSpPr>
            <a:xfrm>
              <a:off x="484218" y="1416658"/>
              <a:ext cx="5819398" cy="4161410"/>
              <a:chOff x="732424" y="4581127"/>
              <a:chExt cx="5237327" cy="3861183"/>
            </a:xfrm>
          </p:grpSpPr>
          <p:sp>
            <p:nvSpPr>
              <p:cNvPr id="14" name="矩形: 圆角 15">
                <a:extLst>
                  <a:ext uri="{FF2B5EF4-FFF2-40B4-BE49-F238E27FC236}">
                    <a16:creationId xmlns:a16="http://schemas.microsoft.com/office/drawing/2014/main" xmlns="" id="{06A1B70A-E087-4E68-A145-4B13BF719460}"/>
                  </a:ext>
                </a:extLst>
              </p:cNvPr>
              <p:cNvSpPr/>
              <p:nvPr/>
            </p:nvSpPr>
            <p:spPr>
              <a:xfrm>
                <a:off x="762644" y="4581127"/>
                <a:ext cx="5187165" cy="3861183"/>
              </a:xfrm>
              <a:prstGeom prst="roundRect">
                <a:avLst>
                  <a:gd name="adj" fmla="val 12911"/>
                </a:avLst>
              </a:prstGeom>
              <a:noFill/>
              <a:ln w="6350" cap="flat" cmpd="sng" algn="ctr">
                <a:solidFill>
                  <a:srgbClr val="C00000">
                    <a:alpha val="34000"/>
                  </a:srgbClr>
                </a:solidFill>
                <a:prstDash val="solid"/>
              </a:ln>
              <a:effectLst/>
            </p:spPr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algn="ctr" defTabSz="914377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en-US" sz="1800" b="1" i="0" u="none" strike="noStrike" kern="0" cap="none" spc="0" normalizeH="0" baseline="0" noProof="0" dirty="0">
                  <a:ln>
                    <a:noFill/>
                  </a:ln>
                  <a:solidFill>
                    <a:srgbClr val="1F497D"/>
                  </a:solidFill>
                  <a:effectLst/>
                  <a:uLnTx/>
                  <a:uFillTx/>
                  <a:latin typeface="Arial"/>
                  <a:ea typeface="楷体"/>
                  <a:cs typeface="+mn-cs"/>
                </a:endParaRPr>
              </a:p>
            </p:txBody>
          </p:sp>
          <p:sp>
            <p:nvSpPr>
              <p:cNvPr id="15" name="任意多边形: 形状 16">
                <a:extLst>
                  <a:ext uri="{FF2B5EF4-FFF2-40B4-BE49-F238E27FC236}">
                    <a16:creationId xmlns:a16="http://schemas.microsoft.com/office/drawing/2014/main" xmlns="" id="{C62E2754-C342-48F4-8C19-53FDD2120BD3}"/>
                  </a:ext>
                </a:extLst>
              </p:cNvPr>
              <p:cNvSpPr/>
              <p:nvPr/>
            </p:nvSpPr>
            <p:spPr>
              <a:xfrm>
                <a:off x="766529" y="4581128"/>
                <a:ext cx="172852" cy="215444"/>
              </a:xfrm>
              <a:custGeom>
                <a:avLst/>
                <a:gdLst>
                  <a:gd name="connsiteX0" fmla="*/ 55882 w 69229"/>
                  <a:gd name="connsiteY0" fmla="*/ 0 h 81087"/>
                  <a:gd name="connsiteX1" fmla="*/ 69229 w 69229"/>
                  <a:gd name="connsiteY1" fmla="*/ 0 h 81087"/>
                  <a:gd name="connsiteX2" fmla="*/ 69229 w 69229"/>
                  <a:gd name="connsiteY2" fmla="*/ 81087 h 81087"/>
                  <a:gd name="connsiteX3" fmla="*/ 0 w 69229"/>
                  <a:gd name="connsiteY3" fmla="*/ 81087 h 81087"/>
                  <a:gd name="connsiteX4" fmla="*/ 0 w 69229"/>
                  <a:gd name="connsiteY4" fmla="*/ 55882 h 81087"/>
                  <a:gd name="connsiteX5" fmla="*/ 55882 w 69229"/>
                  <a:gd name="connsiteY5" fmla="*/ 0 h 81087"/>
                  <a:gd name="connsiteX0" fmla="*/ 69229 w 160669"/>
                  <a:gd name="connsiteY0" fmla="*/ 81087 h 172527"/>
                  <a:gd name="connsiteX1" fmla="*/ 0 w 160669"/>
                  <a:gd name="connsiteY1" fmla="*/ 81087 h 172527"/>
                  <a:gd name="connsiteX2" fmla="*/ 0 w 160669"/>
                  <a:gd name="connsiteY2" fmla="*/ 55882 h 172527"/>
                  <a:gd name="connsiteX3" fmla="*/ 55882 w 160669"/>
                  <a:gd name="connsiteY3" fmla="*/ 0 h 172527"/>
                  <a:gd name="connsiteX4" fmla="*/ 69229 w 160669"/>
                  <a:gd name="connsiteY4" fmla="*/ 0 h 172527"/>
                  <a:gd name="connsiteX5" fmla="*/ 160669 w 160669"/>
                  <a:gd name="connsiteY5" fmla="*/ 172527 h 172527"/>
                  <a:gd name="connsiteX0" fmla="*/ 69229 w 69229"/>
                  <a:gd name="connsiteY0" fmla="*/ 81087 h 81087"/>
                  <a:gd name="connsiteX1" fmla="*/ 0 w 69229"/>
                  <a:gd name="connsiteY1" fmla="*/ 81087 h 81087"/>
                  <a:gd name="connsiteX2" fmla="*/ 0 w 69229"/>
                  <a:gd name="connsiteY2" fmla="*/ 55882 h 81087"/>
                  <a:gd name="connsiteX3" fmla="*/ 55882 w 69229"/>
                  <a:gd name="connsiteY3" fmla="*/ 0 h 81087"/>
                  <a:gd name="connsiteX4" fmla="*/ 69229 w 69229"/>
                  <a:gd name="connsiteY4" fmla="*/ 0 h 81087"/>
                  <a:gd name="connsiteX0" fmla="*/ 0 w 69229"/>
                  <a:gd name="connsiteY0" fmla="*/ 81087 h 81087"/>
                  <a:gd name="connsiteX1" fmla="*/ 0 w 69229"/>
                  <a:gd name="connsiteY1" fmla="*/ 55882 h 81087"/>
                  <a:gd name="connsiteX2" fmla="*/ 55882 w 69229"/>
                  <a:gd name="connsiteY2" fmla="*/ 0 h 81087"/>
                  <a:gd name="connsiteX3" fmla="*/ 69229 w 69229"/>
                  <a:gd name="connsiteY3" fmla="*/ 0 h 810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9229" h="81087">
                    <a:moveTo>
                      <a:pt x="0" y="81087"/>
                    </a:moveTo>
                    <a:lnTo>
                      <a:pt x="0" y="55882"/>
                    </a:lnTo>
                    <a:cubicBezTo>
                      <a:pt x="0" y="25019"/>
                      <a:pt x="25019" y="0"/>
                      <a:pt x="55882" y="0"/>
                    </a:cubicBezTo>
                    <a:lnTo>
                      <a:pt x="69229" y="0"/>
                    </a:lnTo>
                  </a:path>
                </a:pathLst>
              </a:custGeom>
              <a:noFill/>
              <a:ln w="28575" cap="flat" cmpd="sng" algn="ctr">
                <a:solidFill>
                  <a:srgbClr val="C00000"/>
                </a:solidFill>
                <a:prstDash val="solid"/>
              </a:ln>
              <a:effectLst/>
            </p:spPr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algn="ctr" defTabSz="914377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en-US" sz="1800" b="1" i="0" u="none" strike="noStrike" kern="0" cap="none" spc="0" normalizeH="0" baseline="0" noProof="0">
                  <a:ln>
                    <a:noFill/>
                  </a:ln>
                  <a:solidFill>
                    <a:srgbClr val="C00000"/>
                  </a:solidFill>
                  <a:effectLst/>
                  <a:uLnTx/>
                  <a:uFillTx/>
                  <a:latin typeface="Arial"/>
                  <a:ea typeface="楷体"/>
                  <a:cs typeface="+mn-cs"/>
                </a:endParaRPr>
              </a:p>
            </p:txBody>
          </p:sp>
          <p:sp>
            <p:nvSpPr>
              <p:cNvPr id="16" name="任意多边形: 形状 17">
                <a:extLst>
                  <a:ext uri="{FF2B5EF4-FFF2-40B4-BE49-F238E27FC236}">
                    <a16:creationId xmlns:a16="http://schemas.microsoft.com/office/drawing/2014/main" xmlns="" id="{547FF0CC-C638-4BC6-8E47-5E3E6F5A9B45}"/>
                  </a:ext>
                </a:extLst>
              </p:cNvPr>
              <p:cNvSpPr/>
              <p:nvPr/>
            </p:nvSpPr>
            <p:spPr>
              <a:xfrm>
                <a:off x="732424" y="8199677"/>
                <a:ext cx="206958" cy="213526"/>
              </a:xfrm>
              <a:custGeom>
                <a:avLst/>
                <a:gdLst>
                  <a:gd name="connsiteX0" fmla="*/ 0 w 69229"/>
                  <a:gd name="connsiteY0" fmla="*/ 0 h 67120"/>
                  <a:gd name="connsiteX1" fmla="*/ 69229 w 69229"/>
                  <a:gd name="connsiteY1" fmla="*/ 0 h 67120"/>
                  <a:gd name="connsiteX2" fmla="*/ 69229 w 69229"/>
                  <a:gd name="connsiteY2" fmla="*/ 67120 h 67120"/>
                  <a:gd name="connsiteX3" fmla="*/ 55882 w 69229"/>
                  <a:gd name="connsiteY3" fmla="*/ 67120 h 67120"/>
                  <a:gd name="connsiteX4" fmla="*/ 0 w 69229"/>
                  <a:gd name="connsiteY4" fmla="*/ 11238 h 67120"/>
                  <a:gd name="connsiteX5" fmla="*/ 0 w 69229"/>
                  <a:gd name="connsiteY5" fmla="*/ 0 h 67120"/>
                  <a:gd name="connsiteX0" fmla="*/ 69229 w 160669"/>
                  <a:gd name="connsiteY0" fmla="*/ 0 h 91440"/>
                  <a:gd name="connsiteX1" fmla="*/ 69229 w 160669"/>
                  <a:gd name="connsiteY1" fmla="*/ 67120 h 91440"/>
                  <a:gd name="connsiteX2" fmla="*/ 55882 w 160669"/>
                  <a:gd name="connsiteY2" fmla="*/ 67120 h 91440"/>
                  <a:gd name="connsiteX3" fmla="*/ 0 w 160669"/>
                  <a:gd name="connsiteY3" fmla="*/ 11238 h 91440"/>
                  <a:gd name="connsiteX4" fmla="*/ 0 w 160669"/>
                  <a:gd name="connsiteY4" fmla="*/ 0 h 91440"/>
                  <a:gd name="connsiteX5" fmla="*/ 160669 w 160669"/>
                  <a:gd name="connsiteY5" fmla="*/ 91440 h 91440"/>
                  <a:gd name="connsiteX0" fmla="*/ 69229 w 69229"/>
                  <a:gd name="connsiteY0" fmla="*/ 0 h 67120"/>
                  <a:gd name="connsiteX1" fmla="*/ 69229 w 69229"/>
                  <a:gd name="connsiteY1" fmla="*/ 67120 h 67120"/>
                  <a:gd name="connsiteX2" fmla="*/ 55882 w 69229"/>
                  <a:gd name="connsiteY2" fmla="*/ 67120 h 67120"/>
                  <a:gd name="connsiteX3" fmla="*/ 0 w 69229"/>
                  <a:gd name="connsiteY3" fmla="*/ 11238 h 67120"/>
                  <a:gd name="connsiteX4" fmla="*/ 0 w 69229"/>
                  <a:gd name="connsiteY4" fmla="*/ 0 h 67120"/>
                  <a:gd name="connsiteX0" fmla="*/ 69229 w 69229"/>
                  <a:gd name="connsiteY0" fmla="*/ 67120 h 67120"/>
                  <a:gd name="connsiteX1" fmla="*/ 55882 w 69229"/>
                  <a:gd name="connsiteY1" fmla="*/ 67120 h 67120"/>
                  <a:gd name="connsiteX2" fmla="*/ 0 w 69229"/>
                  <a:gd name="connsiteY2" fmla="*/ 11238 h 67120"/>
                  <a:gd name="connsiteX3" fmla="*/ 0 w 69229"/>
                  <a:gd name="connsiteY3" fmla="*/ 0 h 6712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9229" h="67120">
                    <a:moveTo>
                      <a:pt x="69229" y="67120"/>
                    </a:moveTo>
                    <a:lnTo>
                      <a:pt x="55882" y="67120"/>
                    </a:lnTo>
                    <a:cubicBezTo>
                      <a:pt x="25019" y="67120"/>
                      <a:pt x="0" y="42101"/>
                      <a:pt x="0" y="11238"/>
                    </a:cubicBezTo>
                    <a:lnTo>
                      <a:pt x="0" y="0"/>
                    </a:lnTo>
                  </a:path>
                </a:pathLst>
              </a:custGeom>
              <a:noFill/>
              <a:ln w="28575" cap="flat" cmpd="sng" algn="ctr">
                <a:solidFill>
                  <a:srgbClr val="C00000"/>
                </a:solidFill>
                <a:prstDash val="solid"/>
              </a:ln>
              <a:effectLst/>
            </p:spPr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algn="ctr" defTabSz="914377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en-US" sz="1800" b="1" i="0" u="none" strike="noStrike" kern="0" cap="none" spc="0" normalizeH="0" baseline="0" noProof="0">
                  <a:ln>
                    <a:noFill/>
                  </a:ln>
                  <a:solidFill>
                    <a:srgbClr val="C00000"/>
                  </a:solidFill>
                  <a:effectLst/>
                  <a:uLnTx/>
                  <a:uFillTx/>
                  <a:latin typeface="Arial"/>
                  <a:ea typeface="楷体"/>
                  <a:cs typeface="+mn-cs"/>
                </a:endParaRPr>
              </a:p>
            </p:txBody>
          </p:sp>
          <p:sp>
            <p:nvSpPr>
              <p:cNvPr id="17" name="任意多边形: 形状 18">
                <a:extLst>
                  <a:ext uri="{FF2B5EF4-FFF2-40B4-BE49-F238E27FC236}">
                    <a16:creationId xmlns:a16="http://schemas.microsoft.com/office/drawing/2014/main" xmlns="" id="{392113D9-DA05-4463-A73B-F2A9276B8982}"/>
                  </a:ext>
                </a:extLst>
              </p:cNvPr>
              <p:cNvSpPr/>
              <p:nvPr/>
            </p:nvSpPr>
            <p:spPr>
              <a:xfrm flipH="1">
                <a:off x="5762793" y="8182203"/>
                <a:ext cx="206958" cy="213526"/>
              </a:xfrm>
              <a:custGeom>
                <a:avLst/>
                <a:gdLst>
                  <a:gd name="connsiteX0" fmla="*/ 0 w 69229"/>
                  <a:gd name="connsiteY0" fmla="*/ 0 h 67120"/>
                  <a:gd name="connsiteX1" fmla="*/ 69229 w 69229"/>
                  <a:gd name="connsiteY1" fmla="*/ 0 h 67120"/>
                  <a:gd name="connsiteX2" fmla="*/ 69229 w 69229"/>
                  <a:gd name="connsiteY2" fmla="*/ 67120 h 67120"/>
                  <a:gd name="connsiteX3" fmla="*/ 55882 w 69229"/>
                  <a:gd name="connsiteY3" fmla="*/ 67120 h 67120"/>
                  <a:gd name="connsiteX4" fmla="*/ 0 w 69229"/>
                  <a:gd name="connsiteY4" fmla="*/ 11238 h 67120"/>
                  <a:gd name="connsiteX5" fmla="*/ 0 w 69229"/>
                  <a:gd name="connsiteY5" fmla="*/ 0 h 67120"/>
                  <a:gd name="connsiteX0" fmla="*/ 69229 w 160669"/>
                  <a:gd name="connsiteY0" fmla="*/ 0 h 91440"/>
                  <a:gd name="connsiteX1" fmla="*/ 69229 w 160669"/>
                  <a:gd name="connsiteY1" fmla="*/ 67120 h 91440"/>
                  <a:gd name="connsiteX2" fmla="*/ 55882 w 160669"/>
                  <a:gd name="connsiteY2" fmla="*/ 67120 h 91440"/>
                  <a:gd name="connsiteX3" fmla="*/ 0 w 160669"/>
                  <a:gd name="connsiteY3" fmla="*/ 11238 h 91440"/>
                  <a:gd name="connsiteX4" fmla="*/ 0 w 160669"/>
                  <a:gd name="connsiteY4" fmla="*/ 0 h 91440"/>
                  <a:gd name="connsiteX5" fmla="*/ 160669 w 160669"/>
                  <a:gd name="connsiteY5" fmla="*/ 91440 h 91440"/>
                  <a:gd name="connsiteX0" fmla="*/ 69229 w 69229"/>
                  <a:gd name="connsiteY0" fmla="*/ 0 h 67120"/>
                  <a:gd name="connsiteX1" fmla="*/ 69229 w 69229"/>
                  <a:gd name="connsiteY1" fmla="*/ 67120 h 67120"/>
                  <a:gd name="connsiteX2" fmla="*/ 55882 w 69229"/>
                  <a:gd name="connsiteY2" fmla="*/ 67120 h 67120"/>
                  <a:gd name="connsiteX3" fmla="*/ 0 w 69229"/>
                  <a:gd name="connsiteY3" fmla="*/ 11238 h 67120"/>
                  <a:gd name="connsiteX4" fmla="*/ 0 w 69229"/>
                  <a:gd name="connsiteY4" fmla="*/ 0 h 67120"/>
                  <a:gd name="connsiteX0" fmla="*/ 69229 w 69229"/>
                  <a:gd name="connsiteY0" fmla="*/ 67120 h 67120"/>
                  <a:gd name="connsiteX1" fmla="*/ 55882 w 69229"/>
                  <a:gd name="connsiteY1" fmla="*/ 67120 h 67120"/>
                  <a:gd name="connsiteX2" fmla="*/ 0 w 69229"/>
                  <a:gd name="connsiteY2" fmla="*/ 11238 h 67120"/>
                  <a:gd name="connsiteX3" fmla="*/ 0 w 69229"/>
                  <a:gd name="connsiteY3" fmla="*/ 0 h 6712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9229" h="67120">
                    <a:moveTo>
                      <a:pt x="69229" y="67120"/>
                    </a:moveTo>
                    <a:lnTo>
                      <a:pt x="55882" y="67120"/>
                    </a:lnTo>
                    <a:cubicBezTo>
                      <a:pt x="25019" y="67120"/>
                      <a:pt x="0" y="42101"/>
                      <a:pt x="0" y="11238"/>
                    </a:cubicBezTo>
                    <a:lnTo>
                      <a:pt x="0" y="0"/>
                    </a:lnTo>
                  </a:path>
                </a:pathLst>
              </a:custGeom>
              <a:noFill/>
              <a:ln w="28575" cap="flat" cmpd="sng" algn="ctr">
                <a:solidFill>
                  <a:srgbClr val="C00000"/>
                </a:solidFill>
                <a:prstDash val="solid"/>
              </a:ln>
              <a:effectLst/>
            </p:spPr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algn="ctr" defTabSz="914377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en-US" sz="1800" b="1" i="0" u="none" strike="noStrike" kern="0" cap="none" spc="0" normalizeH="0" baseline="0" noProof="0">
                  <a:ln>
                    <a:noFill/>
                  </a:ln>
                  <a:solidFill>
                    <a:srgbClr val="C00000"/>
                  </a:solidFill>
                  <a:effectLst/>
                  <a:uLnTx/>
                  <a:uFillTx/>
                  <a:latin typeface="Arial"/>
                  <a:ea typeface="楷体"/>
                  <a:cs typeface="+mn-cs"/>
                </a:endParaRPr>
              </a:p>
            </p:txBody>
          </p:sp>
          <p:sp>
            <p:nvSpPr>
              <p:cNvPr id="18" name="任意多边形: 形状 19">
                <a:extLst>
                  <a:ext uri="{FF2B5EF4-FFF2-40B4-BE49-F238E27FC236}">
                    <a16:creationId xmlns:a16="http://schemas.microsoft.com/office/drawing/2014/main" xmlns="" id="{227716E8-F447-4F92-8141-F6ED575F8E69}"/>
                  </a:ext>
                </a:extLst>
              </p:cNvPr>
              <p:cNvSpPr/>
              <p:nvPr/>
            </p:nvSpPr>
            <p:spPr>
              <a:xfrm flipH="1">
                <a:off x="5770493" y="4581128"/>
                <a:ext cx="172852" cy="215444"/>
              </a:xfrm>
              <a:custGeom>
                <a:avLst/>
                <a:gdLst>
                  <a:gd name="connsiteX0" fmla="*/ 55882 w 69229"/>
                  <a:gd name="connsiteY0" fmla="*/ 0 h 81087"/>
                  <a:gd name="connsiteX1" fmla="*/ 69229 w 69229"/>
                  <a:gd name="connsiteY1" fmla="*/ 0 h 81087"/>
                  <a:gd name="connsiteX2" fmla="*/ 69229 w 69229"/>
                  <a:gd name="connsiteY2" fmla="*/ 81087 h 81087"/>
                  <a:gd name="connsiteX3" fmla="*/ 0 w 69229"/>
                  <a:gd name="connsiteY3" fmla="*/ 81087 h 81087"/>
                  <a:gd name="connsiteX4" fmla="*/ 0 w 69229"/>
                  <a:gd name="connsiteY4" fmla="*/ 55882 h 81087"/>
                  <a:gd name="connsiteX5" fmla="*/ 55882 w 69229"/>
                  <a:gd name="connsiteY5" fmla="*/ 0 h 81087"/>
                  <a:gd name="connsiteX0" fmla="*/ 69229 w 160669"/>
                  <a:gd name="connsiteY0" fmla="*/ 81087 h 172527"/>
                  <a:gd name="connsiteX1" fmla="*/ 0 w 160669"/>
                  <a:gd name="connsiteY1" fmla="*/ 81087 h 172527"/>
                  <a:gd name="connsiteX2" fmla="*/ 0 w 160669"/>
                  <a:gd name="connsiteY2" fmla="*/ 55882 h 172527"/>
                  <a:gd name="connsiteX3" fmla="*/ 55882 w 160669"/>
                  <a:gd name="connsiteY3" fmla="*/ 0 h 172527"/>
                  <a:gd name="connsiteX4" fmla="*/ 69229 w 160669"/>
                  <a:gd name="connsiteY4" fmla="*/ 0 h 172527"/>
                  <a:gd name="connsiteX5" fmla="*/ 160669 w 160669"/>
                  <a:gd name="connsiteY5" fmla="*/ 172527 h 172527"/>
                  <a:gd name="connsiteX0" fmla="*/ 69229 w 69229"/>
                  <a:gd name="connsiteY0" fmla="*/ 81087 h 81087"/>
                  <a:gd name="connsiteX1" fmla="*/ 0 w 69229"/>
                  <a:gd name="connsiteY1" fmla="*/ 81087 h 81087"/>
                  <a:gd name="connsiteX2" fmla="*/ 0 w 69229"/>
                  <a:gd name="connsiteY2" fmla="*/ 55882 h 81087"/>
                  <a:gd name="connsiteX3" fmla="*/ 55882 w 69229"/>
                  <a:gd name="connsiteY3" fmla="*/ 0 h 81087"/>
                  <a:gd name="connsiteX4" fmla="*/ 69229 w 69229"/>
                  <a:gd name="connsiteY4" fmla="*/ 0 h 81087"/>
                  <a:gd name="connsiteX0" fmla="*/ 0 w 69229"/>
                  <a:gd name="connsiteY0" fmla="*/ 81087 h 81087"/>
                  <a:gd name="connsiteX1" fmla="*/ 0 w 69229"/>
                  <a:gd name="connsiteY1" fmla="*/ 55882 h 81087"/>
                  <a:gd name="connsiteX2" fmla="*/ 55882 w 69229"/>
                  <a:gd name="connsiteY2" fmla="*/ 0 h 81087"/>
                  <a:gd name="connsiteX3" fmla="*/ 69229 w 69229"/>
                  <a:gd name="connsiteY3" fmla="*/ 0 h 810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9229" h="81087">
                    <a:moveTo>
                      <a:pt x="0" y="81087"/>
                    </a:moveTo>
                    <a:lnTo>
                      <a:pt x="0" y="55882"/>
                    </a:lnTo>
                    <a:cubicBezTo>
                      <a:pt x="0" y="25019"/>
                      <a:pt x="25019" y="0"/>
                      <a:pt x="55882" y="0"/>
                    </a:cubicBezTo>
                    <a:lnTo>
                      <a:pt x="69229" y="0"/>
                    </a:lnTo>
                  </a:path>
                </a:pathLst>
              </a:custGeom>
              <a:noFill/>
              <a:ln w="28575" cap="flat" cmpd="sng" algn="ctr">
                <a:solidFill>
                  <a:srgbClr val="C00000"/>
                </a:solidFill>
                <a:prstDash val="solid"/>
              </a:ln>
              <a:effectLst/>
            </p:spPr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algn="ctr" defTabSz="914377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en-US" sz="1800" b="1" i="0" u="none" strike="noStrike" kern="0" cap="none" spc="0" normalizeH="0" baseline="0" noProof="0">
                  <a:ln>
                    <a:noFill/>
                  </a:ln>
                  <a:solidFill>
                    <a:srgbClr val="C00000"/>
                  </a:solidFill>
                  <a:effectLst/>
                  <a:uLnTx/>
                  <a:uFillTx/>
                  <a:latin typeface="Arial"/>
                  <a:ea typeface="楷体"/>
                  <a:cs typeface="+mn-cs"/>
                </a:endParaRPr>
              </a:p>
            </p:txBody>
          </p:sp>
        </p:grpSp>
      </p:grpSp>
      <p:pic>
        <p:nvPicPr>
          <p:cNvPr id="5" name="图片 4">
            <a:extLst>
              <a:ext uri="{FF2B5EF4-FFF2-40B4-BE49-F238E27FC236}">
                <a16:creationId xmlns:a16="http://schemas.microsoft.com/office/drawing/2014/main" xmlns="" id="{912BE66B-7164-42EB-A33F-855E6B08E33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17247" y="2025041"/>
            <a:ext cx="6919274" cy="35337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0081429"/>
      </p:ext>
    </p:extLst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占位符 1"/>
          <p:cNvSpPr>
            <a:spLocks noGrp="1"/>
          </p:cNvSpPr>
          <p:nvPr>
            <p:ph type="body" sz="quarter" idx="1"/>
          </p:nvPr>
        </p:nvSpPr>
        <p:spPr>
          <a:xfrm>
            <a:off x="239348" y="164638"/>
            <a:ext cx="10435501" cy="627740"/>
          </a:xfrm>
        </p:spPr>
        <p:txBody>
          <a:bodyPr>
            <a:noAutofit/>
          </a:bodyPr>
          <a:lstStyle/>
          <a:p>
            <a:r>
              <a:rPr lang="zh-CN" altLang="en-US" sz="3200"/>
              <a:t>力学实验室</a:t>
            </a:r>
            <a:r>
              <a:rPr lang="en-US" altLang="zh-CN" sz="3200"/>
              <a:t>HPC</a:t>
            </a:r>
            <a:r>
              <a:rPr lang="zh-CN" altLang="en-US" sz="3200"/>
              <a:t>解决方案</a:t>
            </a:r>
            <a:endParaRPr lang="zh-CN" altLang="en-US" sz="3200" dirty="0"/>
          </a:p>
        </p:txBody>
      </p:sp>
      <p:grpSp>
        <p:nvGrpSpPr>
          <p:cNvPr id="8" name="组合 7">
            <a:extLst>
              <a:ext uri="{FF2B5EF4-FFF2-40B4-BE49-F238E27FC236}">
                <a16:creationId xmlns:a16="http://schemas.microsoft.com/office/drawing/2014/main" xmlns="" id="{F6A4F9E2-6CF4-4B78-9C5D-F69BE92F95DB}"/>
              </a:ext>
            </a:extLst>
          </p:cNvPr>
          <p:cNvGrpSpPr/>
          <p:nvPr/>
        </p:nvGrpSpPr>
        <p:grpSpPr>
          <a:xfrm>
            <a:off x="624503" y="1031473"/>
            <a:ext cx="1253756" cy="389220"/>
            <a:chOff x="2108462" y="948755"/>
            <a:chExt cx="1253756" cy="389220"/>
          </a:xfrm>
        </p:grpSpPr>
        <p:sp>
          <p:nvSpPr>
            <p:cNvPr id="9" name="矩形: 圆角 11">
              <a:extLst>
                <a:ext uri="{FF2B5EF4-FFF2-40B4-BE49-F238E27FC236}">
                  <a16:creationId xmlns:a16="http://schemas.microsoft.com/office/drawing/2014/main" xmlns="" id="{01A7AC5D-E13F-49F2-BC01-C77090251C29}"/>
                </a:ext>
              </a:extLst>
            </p:cNvPr>
            <p:cNvSpPr/>
            <p:nvPr/>
          </p:nvSpPr>
          <p:spPr>
            <a:xfrm>
              <a:off x="2138082" y="977935"/>
              <a:ext cx="1224136" cy="360040"/>
            </a:xfrm>
            <a:prstGeom prst="roundRect">
              <a:avLst/>
            </a:prstGeom>
            <a:solidFill>
              <a:schemeClr val="bg1"/>
            </a:solidFill>
            <a:ln>
              <a:solidFill>
                <a:srgbClr val="AD283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微软雅黑"/>
                <a:cs typeface="+mn-cs"/>
              </a:endParaRPr>
            </a:p>
          </p:txBody>
        </p:sp>
        <p:sp>
          <p:nvSpPr>
            <p:cNvPr id="10" name="矩形: 圆角 1">
              <a:extLst>
                <a:ext uri="{FF2B5EF4-FFF2-40B4-BE49-F238E27FC236}">
                  <a16:creationId xmlns:a16="http://schemas.microsoft.com/office/drawing/2014/main" xmlns="" id="{1FAB5404-159C-479C-B613-F0117B2620AB}"/>
                </a:ext>
              </a:extLst>
            </p:cNvPr>
            <p:cNvSpPr/>
            <p:nvPr/>
          </p:nvSpPr>
          <p:spPr>
            <a:xfrm>
              <a:off x="2108462" y="948755"/>
              <a:ext cx="1224136" cy="360040"/>
            </a:xfrm>
            <a:prstGeom prst="roundRect">
              <a:avLst/>
            </a:prstGeom>
            <a:solidFill>
              <a:srgbClr val="AD283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zh-CN" altLang="en-US" sz="1400" b="1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微软雅黑"/>
                  <a:cs typeface="+mn-cs"/>
                </a:rPr>
                <a:t>整体方案</a:t>
              </a:r>
              <a:endParaRPr kumimoji="0" lang="zh-CN" alt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微软雅黑"/>
                <a:cs typeface="+mn-cs"/>
              </a:endParaRPr>
            </a:p>
          </p:txBody>
        </p:sp>
      </p:grpSp>
      <p:sp>
        <p:nvSpPr>
          <p:cNvPr id="12" name="矩形 11">
            <a:extLst>
              <a:ext uri="{FF2B5EF4-FFF2-40B4-BE49-F238E27FC236}">
                <a16:creationId xmlns:a16="http://schemas.microsoft.com/office/drawing/2014/main" xmlns="" id="{B5E9F057-D7E5-4558-9F8A-3C2C4C3325C5}"/>
              </a:ext>
            </a:extLst>
          </p:cNvPr>
          <p:cNvSpPr/>
          <p:nvPr/>
        </p:nvSpPr>
        <p:spPr>
          <a:xfrm>
            <a:off x="467805" y="1976963"/>
            <a:ext cx="4146776" cy="45957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Bef>
                <a:spcPct val="20000"/>
              </a:spcBef>
            </a:pPr>
            <a:r>
              <a:rPr lang="zh-CN" altLang="en-US" sz="160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力学实验室于</a:t>
            </a:r>
            <a:r>
              <a:rPr lang="en-US" altLang="zh-CN" sz="160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2021</a:t>
            </a:r>
            <a:r>
              <a:rPr lang="zh-CN" altLang="en-US" sz="160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年</a:t>
            </a:r>
            <a:r>
              <a:rPr lang="en-US" altLang="zh-CN" sz="160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-2022</a:t>
            </a:r>
            <a:r>
              <a:rPr lang="zh-CN" altLang="en-US" sz="160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年共建设</a:t>
            </a:r>
            <a:r>
              <a:rPr lang="en-US" altLang="zh-CN" sz="160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</a:t>
            </a:r>
            <a:r>
              <a:rPr lang="zh-CN" altLang="en-US" sz="160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期曙光</a:t>
            </a:r>
            <a:r>
              <a:rPr lang="en-US" altLang="zh-CN" sz="160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HPC</a:t>
            </a:r>
            <a:r>
              <a:rPr lang="zh-CN" altLang="en-US" sz="160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集群，共建设管理登录节点、</a:t>
            </a:r>
            <a:r>
              <a:rPr lang="en-US" altLang="zh-CN" sz="160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CPU</a:t>
            </a:r>
            <a:r>
              <a:rPr lang="zh-CN" altLang="en-US" sz="160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计算节点、</a:t>
            </a:r>
            <a:r>
              <a:rPr lang="en-US" altLang="zh-CN" sz="160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GPU</a:t>
            </a:r>
            <a:r>
              <a:rPr lang="zh-CN" altLang="en-US" sz="160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计算节点、磁盘阵列及配套网络。</a:t>
            </a:r>
            <a:endParaRPr lang="en-US" altLang="zh-CN" sz="1600">
              <a:solidFill>
                <a:schemeClr val="tx1">
                  <a:lumMod val="75000"/>
                  <a:lumOff val="2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  <a:spcBef>
                <a:spcPct val="20000"/>
              </a:spcBef>
            </a:pPr>
            <a:r>
              <a:rPr lang="en-US" altLang="zh-CN" sz="160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CPU</a:t>
            </a:r>
            <a:r>
              <a:rPr lang="zh-CN" altLang="en-US" sz="160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：向量化指令利用好（</a:t>
            </a:r>
            <a:r>
              <a:rPr lang="en-US" altLang="zh-CN" sz="160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AVX512</a:t>
            </a:r>
            <a:r>
              <a:rPr lang="zh-CN" altLang="en-US" sz="160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），浮点计算能力可提供</a:t>
            </a:r>
            <a:r>
              <a:rPr lang="en-US" altLang="zh-CN" sz="1600" b="1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29.696TFLOPS</a:t>
            </a:r>
          </a:p>
          <a:p>
            <a:pPr>
              <a:lnSpc>
                <a:spcPct val="150000"/>
              </a:lnSpc>
              <a:spcBef>
                <a:spcPct val="20000"/>
              </a:spcBef>
            </a:pPr>
            <a:r>
              <a:rPr lang="zh-CN" altLang="en-US" sz="160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内存：提供</a:t>
            </a:r>
            <a:r>
              <a:rPr lang="en-US" altLang="zh-CN" sz="1600" b="1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1920G</a:t>
            </a:r>
            <a:r>
              <a:rPr lang="zh-CN" altLang="en-US" sz="160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计算内存（满配内存通道）</a:t>
            </a:r>
            <a:endParaRPr lang="en-US" altLang="zh-CN" sz="1600">
              <a:solidFill>
                <a:schemeClr val="tx1">
                  <a:lumMod val="75000"/>
                  <a:lumOff val="2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  <a:spcBef>
                <a:spcPct val="20000"/>
              </a:spcBef>
            </a:pPr>
            <a:r>
              <a:rPr lang="zh-CN" altLang="en-US" sz="160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存储：管理节点</a:t>
            </a:r>
            <a:r>
              <a:rPr lang="en-US" altLang="zh-CN" sz="160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+</a:t>
            </a:r>
            <a:r>
              <a:rPr lang="zh-CN" altLang="en-US" sz="160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磁盘阵列共提供</a:t>
            </a:r>
            <a:r>
              <a:rPr lang="en-US" altLang="zh-CN" sz="1600" b="1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312T</a:t>
            </a:r>
            <a:r>
              <a:rPr lang="zh-CN" altLang="en-US" sz="160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存储容量</a:t>
            </a:r>
            <a:endParaRPr lang="en-US" altLang="zh-CN" sz="1600">
              <a:solidFill>
                <a:schemeClr val="tx1">
                  <a:lumMod val="75000"/>
                  <a:lumOff val="2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  <a:spcBef>
                <a:spcPct val="20000"/>
              </a:spcBef>
            </a:pPr>
            <a:r>
              <a:rPr lang="en-US" altLang="zh-CN" sz="160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GPU</a:t>
            </a:r>
            <a:r>
              <a:rPr lang="zh-CN" altLang="en-US" sz="160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：配置</a:t>
            </a:r>
            <a:r>
              <a:rPr lang="en-US" altLang="zh-CN" sz="160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P5000</a:t>
            </a:r>
            <a:r>
              <a:rPr lang="zh-CN" altLang="en-US" sz="160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显卡为仿真软件提供图像输出能力</a:t>
            </a:r>
            <a:endParaRPr lang="en-US" altLang="zh-CN" sz="1600">
              <a:solidFill>
                <a:schemeClr val="tx1">
                  <a:lumMod val="75000"/>
                  <a:lumOff val="2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indent="269240" algn="just">
              <a:lnSpc>
                <a:spcPct val="150000"/>
              </a:lnSpc>
            </a:pPr>
            <a:endParaRPr lang="zh-CN" altLang="zh-CN" sz="1200" kern="100"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pic>
        <p:nvPicPr>
          <p:cNvPr id="23" name="图片 22">
            <a:extLst>
              <a:ext uri="{FF2B5EF4-FFF2-40B4-BE49-F238E27FC236}">
                <a16:creationId xmlns:a16="http://schemas.microsoft.com/office/drawing/2014/main" xmlns="" id="{7AAD6176-29E2-3D1B-7CB6-6576A3E3E3F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28089" y="1976963"/>
            <a:ext cx="6819116" cy="38270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7606800"/>
      </p:ext>
    </p:extLst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占位符 1">
            <a:extLst>
              <a:ext uri="{FF2B5EF4-FFF2-40B4-BE49-F238E27FC236}">
                <a16:creationId xmlns:a16="http://schemas.microsoft.com/office/drawing/2014/main" xmlns="" id="{437BBEDE-1935-9AD4-37B2-130781FBC658}"/>
              </a:ext>
            </a:extLst>
          </p:cNvPr>
          <p:cNvSpPr>
            <a:spLocks noGrp="1"/>
          </p:cNvSpPr>
          <p:nvPr>
            <p:ph type="body" sz="quarter" idx="1"/>
          </p:nvPr>
        </p:nvSpPr>
        <p:spPr>
          <a:xfrm>
            <a:off x="239348" y="155211"/>
            <a:ext cx="10081123" cy="627740"/>
          </a:xfrm>
        </p:spPr>
        <p:txBody>
          <a:bodyPr/>
          <a:lstStyle/>
          <a:p>
            <a:r>
              <a:rPr kumimoji="1" lang="zh-CN" altLang="en-US"/>
              <a:t>各大高校课题组算力资源</a:t>
            </a:r>
            <a:endParaRPr lang="zh-CN" altLang="en-US"/>
          </a:p>
        </p:txBody>
      </p:sp>
      <p:sp>
        <p:nvSpPr>
          <p:cNvPr id="3" name="文本框 2">
            <a:extLst>
              <a:ext uri="{FF2B5EF4-FFF2-40B4-BE49-F238E27FC236}">
                <a16:creationId xmlns:a16="http://schemas.microsoft.com/office/drawing/2014/main" xmlns="" id="{D33DDBC8-C3F9-30EB-2BAA-CAF792493ED3}"/>
              </a:ext>
            </a:extLst>
          </p:cNvPr>
          <p:cNvSpPr txBox="1"/>
          <p:nvPr/>
        </p:nvSpPr>
        <p:spPr>
          <a:xfrm>
            <a:off x="883174" y="1065228"/>
            <a:ext cx="6017247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>
                <a:latin typeface="微软雅黑" panose="020B0503020204020204" pitchFamily="34" charset="-122"/>
                <a:ea typeface="微软雅黑" panose="020B0503020204020204" pitchFamily="34" charset="-122"/>
              </a:rPr>
              <a:t>中国科学技术大学</a:t>
            </a:r>
            <a:endParaRPr lang="en-US" altLang="zh-CN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endParaRPr lang="en-US" altLang="zh-CN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zh-CN" altLang="en-US" sz="1400">
                <a:latin typeface="微软雅黑" panose="020B0503020204020204" pitchFamily="34" charset="-122"/>
                <a:ea typeface="微软雅黑" panose="020B0503020204020204" pitchFamily="34" charset="-122"/>
              </a:rPr>
              <a:t>以课题组为单位的主要为微尺度国家研究中心，于</a:t>
            </a:r>
            <a:r>
              <a:rPr lang="en-US" altLang="zh-CN" sz="1400">
                <a:latin typeface="微软雅黑" panose="020B0503020204020204" pitchFamily="34" charset="-122"/>
                <a:ea typeface="微软雅黑" panose="020B0503020204020204" pitchFamily="34" charset="-122"/>
              </a:rPr>
              <a:t>2017</a:t>
            </a:r>
            <a:r>
              <a:rPr lang="zh-CN" altLang="en-US" sz="1400">
                <a:latin typeface="微软雅黑" panose="020B0503020204020204" pitchFamily="34" charset="-122"/>
                <a:ea typeface="微软雅黑" panose="020B0503020204020204" pitchFamily="34" charset="-122"/>
              </a:rPr>
              <a:t>年批准组建的国家研究中心，整合物理、化学、材料、生物、信息的五个一级学科的研究力量，对算力需求较大。其他课题组算力参差不齐。</a:t>
            </a:r>
          </a:p>
        </p:txBody>
      </p:sp>
      <p:pic>
        <p:nvPicPr>
          <p:cNvPr id="9" name="图片 8">
            <a:extLst>
              <a:ext uri="{FF2B5EF4-FFF2-40B4-BE49-F238E27FC236}">
                <a16:creationId xmlns:a16="http://schemas.microsoft.com/office/drawing/2014/main" xmlns="" id="{8BE0459F-D685-DA04-CD36-E9795813CB95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49173" y="2795925"/>
            <a:ext cx="3561912" cy="1780956"/>
          </a:xfrm>
          <a:prstGeom prst="rect">
            <a:avLst/>
          </a:prstGeom>
        </p:spPr>
      </p:pic>
      <p:pic>
        <p:nvPicPr>
          <p:cNvPr id="11" name="图片 10">
            <a:extLst>
              <a:ext uri="{FF2B5EF4-FFF2-40B4-BE49-F238E27FC236}">
                <a16:creationId xmlns:a16="http://schemas.microsoft.com/office/drawing/2014/main" xmlns="" id="{A8C9E4C9-E6AF-85B3-578D-356D0D389297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56580" y="873381"/>
            <a:ext cx="1756724" cy="1780955"/>
          </a:xfrm>
          <a:prstGeom prst="rect">
            <a:avLst/>
          </a:prstGeom>
        </p:spPr>
      </p:pic>
      <p:sp>
        <p:nvSpPr>
          <p:cNvPr id="14" name="文本框 13">
            <a:extLst>
              <a:ext uri="{FF2B5EF4-FFF2-40B4-BE49-F238E27FC236}">
                <a16:creationId xmlns:a16="http://schemas.microsoft.com/office/drawing/2014/main" xmlns="" id="{E3CD76BA-566C-3BEE-1D5B-A99FAC540547}"/>
              </a:ext>
            </a:extLst>
          </p:cNvPr>
          <p:cNvSpPr txBox="1"/>
          <p:nvPr/>
        </p:nvSpPr>
        <p:spPr>
          <a:xfrm>
            <a:off x="883171" y="3178571"/>
            <a:ext cx="601724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>
                <a:latin typeface="微软雅黑" panose="020B0503020204020204" pitchFamily="34" charset="-122"/>
                <a:ea typeface="微软雅黑" panose="020B0503020204020204" pitchFamily="34" charset="-122"/>
              </a:rPr>
              <a:t>安徽大学</a:t>
            </a:r>
            <a:endParaRPr lang="en-US" altLang="zh-CN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endParaRPr lang="en-US" altLang="zh-CN" sz="140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zh-CN" altLang="en-US" sz="1400">
                <a:latin typeface="微软雅黑" panose="020B0503020204020204" pitchFamily="34" charset="-122"/>
                <a:ea typeface="微软雅黑" panose="020B0503020204020204" pitchFamily="34" charset="-122"/>
              </a:rPr>
              <a:t>安徽大学目前为物理、化学、计算机学院等建设有课题组的高性能计算平台，其余的学院或科研单位主要作业运行在校级平台。</a:t>
            </a:r>
            <a:endParaRPr lang="en-US" altLang="zh-CN" sz="140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5" name="文本框 14">
            <a:extLst>
              <a:ext uri="{FF2B5EF4-FFF2-40B4-BE49-F238E27FC236}">
                <a16:creationId xmlns:a16="http://schemas.microsoft.com/office/drawing/2014/main" xmlns="" id="{A1C20FCF-F75B-4520-3E7B-95FF8D7A2ED4}"/>
              </a:ext>
            </a:extLst>
          </p:cNvPr>
          <p:cNvSpPr txBox="1"/>
          <p:nvPr/>
        </p:nvSpPr>
        <p:spPr>
          <a:xfrm>
            <a:off x="883171" y="5180430"/>
            <a:ext cx="601724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>
                <a:latin typeface="微软雅黑" panose="020B0503020204020204" pitchFamily="34" charset="-122"/>
                <a:ea typeface="微软雅黑" panose="020B0503020204020204" pitchFamily="34" charset="-122"/>
              </a:rPr>
              <a:t>安徽医科大学</a:t>
            </a:r>
            <a:endParaRPr lang="en-US" altLang="zh-CN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endParaRPr lang="en-US" altLang="zh-CN" sz="140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zh-CN" altLang="en-US" sz="1400">
                <a:latin typeface="微软雅黑" panose="020B0503020204020204" pitchFamily="34" charset="-122"/>
                <a:ea typeface="微软雅黑" panose="020B0503020204020204" pitchFamily="34" charset="-122"/>
              </a:rPr>
              <a:t>安徽医科大学生物医学学院建有高性能计算平台，为生物医学工程、智能医学工程提供算力支撑，每年定期扩容相关算力。</a:t>
            </a:r>
            <a:endParaRPr lang="en-US" altLang="zh-CN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19" name="图片 18">
            <a:extLst>
              <a:ext uri="{FF2B5EF4-FFF2-40B4-BE49-F238E27FC236}">
                <a16:creationId xmlns:a16="http://schemas.microsoft.com/office/drawing/2014/main" xmlns="" id="{513D2FE7-32B1-9459-E0E2-93B3753F0750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36361" y="4786670"/>
            <a:ext cx="1803185" cy="18031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7026891"/>
      </p:ext>
    </p:extLst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占位符 1">
            <a:extLst>
              <a:ext uri="{FF2B5EF4-FFF2-40B4-BE49-F238E27FC236}">
                <a16:creationId xmlns:a16="http://schemas.microsoft.com/office/drawing/2014/main" xmlns="" id="{43F648DB-95A7-1B9E-196C-2932D5FADC1E}"/>
              </a:ext>
            </a:extLst>
          </p:cNvPr>
          <p:cNvSpPr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r>
              <a:rPr kumimoji="1" lang="zh-CN" altLang="en-US"/>
              <a:t>力学实验室</a:t>
            </a:r>
            <a:r>
              <a:rPr kumimoji="1" lang="en-US" altLang="zh-CN"/>
              <a:t>HPC</a:t>
            </a:r>
            <a:r>
              <a:rPr kumimoji="1" lang="zh-CN" altLang="en-US"/>
              <a:t>方案特色</a:t>
            </a:r>
          </a:p>
          <a:p>
            <a:endParaRPr lang="zh-CN" altLang="en-US"/>
          </a:p>
          <a:p>
            <a:endParaRPr lang="zh-CN" altLang="en-US"/>
          </a:p>
        </p:txBody>
      </p:sp>
      <p:grpSp>
        <p:nvGrpSpPr>
          <p:cNvPr id="3" name="组合 2">
            <a:extLst>
              <a:ext uri="{FF2B5EF4-FFF2-40B4-BE49-F238E27FC236}">
                <a16:creationId xmlns:a16="http://schemas.microsoft.com/office/drawing/2014/main" xmlns="" id="{45B99295-7980-78E7-B494-209F43D6B6C5}"/>
              </a:ext>
            </a:extLst>
          </p:cNvPr>
          <p:cNvGrpSpPr/>
          <p:nvPr/>
        </p:nvGrpSpPr>
        <p:grpSpPr>
          <a:xfrm>
            <a:off x="4176444" y="4077761"/>
            <a:ext cx="166005" cy="165999"/>
            <a:chOff x="1328352" y="1930439"/>
            <a:chExt cx="163278" cy="163272"/>
          </a:xfrm>
        </p:grpSpPr>
        <p:sp>
          <p:nvSpPr>
            <p:cNvPr id="4" name="椭圆 3">
              <a:extLst>
                <a:ext uri="{FF2B5EF4-FFF2-40B4-BE49-F238E27FC236}">
                  <a16:creationId xmlns:a16="http://schemas.microsoft.com/office/drawing/2014/main" xmlns="" id="{AC0E7DAC-4E82-887D-AC13-393B0ABC1EEE}"/>
                </a:ext>
              </a:extLst>
            </p:cNvPr>
            <p:cNvSpPr/>
            <p:nvPr/>
          </p:nvSpPr>
          <p:spPr>
            <a:xfrm>
              <a:off x="1328352" y="1930439"/>
              <a:ext cx="163278" cy="163272"/>
            </a:xfrm>
            <a:prstGeom prst="ellipse">
              <a:avLst/>
            </a:prstGeom>
            <a:solidFill>
              <a:srgbClr val="AD2830"/>
            </a:solidFill>
            <a:ln w="635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algn="ctr" defTabSz="1344473">
                <a:defRPr/>
              </a:pPr>
              <a:endParaRPr lang="zh-CN" altLang="en-US" sz="2647" kern="0">
                <a:solidFill>
                  <a:prstClr val="white"/>
                </a:solidFill>
                <a:latin typeface="Arial" panose="020B0604020202020204"/>
                <a:ea typeface="微软雅黑 Light" panose="020B0502040204020203" pitchFamily="34" charset="-122"/>
              </a:endParaRPr>
            </a:p>
          </p:txBody>
        </p:sp>
        <p:sp>
          <p:nvSpPr>
            <p:cNvPr id="5" name="椭圆 4">
              <a:extLst>
                <a:ext uri="{FF2B5EF4-FFF2-40B4-BE49-F238E27FC236}">
                  <a16:creationId xmlns:a16="http://schemas.microsoft.com/office/drawing/2014/main" xmlns="" id="{04A32C90-538F-3F19-EAA2-11DF68B93FA5}"/>
                </a:ext>
              </a:extLst>
            </p:cNvPr>
            <p:cNvSpPr/>
            <p:nvPr/>
          </p:nvSpPr>
          <p:spPr>
            <a:xfrm>
              <a:off x="1377627" y="1979712"/>
              <a:ext cx="64727" cy="64727"/>
            </a:xfrm>
            <a:prstGeom prst="ellipse">
              <a:avLst/>
            </a:prstGeom>
            <a:solidFill>
              <a:srgbClr val="F5E9E9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algn="ctr" defTabSz="1344473">
                <a:defRPr/>
              </a:pPr>
              <a:endParaRPr lang="zh-CN" altLang="en-US" sz="2647" kern="0">
                <a:solidFill>
                  <a:prstClr val="white"/>
                </a:solidFill>
                <a:latin typeface="Arial" panose="020B0604020202020204"/>
                <a:ea typeface="微软雅黑 Light" panose="020B0502040204020203" pitchFamily="34" charset="-122"/>
              </a:endParaRPr>
            </a:p>
          </p:txBody>
        </p:sp>
      </p:grpSp>
      <p:grpSp>
        <p:nvGrpSpPr>
          <p:cNvPr id="6" name="组合 5">
            <a:extLst>
              <a:ext uri="{FF2B5EF4-FFF2-40B4-BE49-F238E27FC236}">
                <a16:creationId xmlns:a16="http://schemas.microsoft.com/office/drawing/2014/main" xmlns="" id="{56BC8290-D68C-E7CD-A232-03E0D7DF5242}"/>
              </a:ext>
            </a:extLst>
          </p:cNvPr>
          <p:cNvGrpSpPr/>
          <p:nvPr/>
        </p:nvGrpSpPr>
        <p:grpSpPr>
          <a:xfrm>
            <a:off x="4409151" y="3895064"/>
            <a:ext cx="3172608" cy="358833"/>
            <a:chOff x="3010243" y="3760676"/>
            <a:chExt cx="2340493" cy="264718"/>
          </a:xfrm>
        </p:grpSpPr>
        <p:sp>
          <p:nvSpPr>
            <p:cNvPr id="7" name="平行四边形 6">
              <a:extLst>
                <a:ext uri="{FF2B5EF4-FFF2-40B4-BE49-F238E27FC236}">
                  <a16:creationId xmlns:a16="http://schemas.microsoft.com/office/drawing/2014/main" xmlns="" id="{4D01BABF-9548-6EA3-EC51-037AFD809A0B}"/>
                </a:ext>
              </a:extLst>
            </p:cNvPr>
            <p:cNvSpPr/>
            <p:nvPr/>
          </p:nvSpPr>
          <p:spPr>
            <a:xfrm>
              <a:off x="3010243" y="3760676"/>
              <a:ext cx="2340493" cy="264718"/>
            </a:xfrm>
            <a:prstGeom prst="parallelogram">
              <a:avLst>
                <a:gd name="adj" fmla="val 35739"/>
              </a:avLst>
            </a:prstGeom>
            <a:solidFill>
              <a:sysClr val="window" lastClr="FFFFFF"/>
            </a:solidFill>
            <a:ln w="12700" cap="flat" cmpd="sng" algn="ctr">
              <a:gradFill>
                <a:gsLst>
                  <a:gs pos="68533">
                    <a:srgbClr val="C0504D">
                      <a:alpha val="0"/>
                    </a:srgbClr>
                  </a:gs>
                  <a:gs pos="24900">
                    <a:srgbClr val="C0504D">
                      <a:alpha val="0"/>
                    </a:srgbClr>
                  </a:gs>
                  <a:gs pos="0">
                    <a:srgbClr val="C0504D"/>
                  </a:gs>
                  <a:gs pos="100000">
                    <a:srgbClr val="C0504D"/>
                  </a:gs>
                </a:gsLst>
                <a:lin ang="3000000" scaled="0"/>
              </a:gradFill>
              <a:prstDash val="solid"/>
            </a:ln>
            <a:effectLst/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noAutofit/>
            </a:bodyPr>
            <a:lstStyle/>
            <a:p>
              <a:pPr algn="ctr" defTabSz="914377">
                <a:defRPr/>
              </a:pPr>
              <a:endParaRPr lang="zh-CN" altLang="en-US" sz="1600" b="1" kern="0">
                <a:solidFill>
                  <a:srgbClr val="1F497D"/>
                </a:solidFill>
                <a:latin typeface="DIN" panose="02000803040000020004" pitchFamily="50" charset="0"/>
                <a:ea typeface="微软雅黑" panose="020B0503020204020204" pitchFamily="34" charset="-122"/>
                <a:sym typeface="微软雅黑" panose="020B0503020204020204" pitchFamily="34" charset="-122"/>
              </a:endParaRPr>
            </a:p>
          </p:txBody>
        </p:sp>
        <p:sp>
          <p:nvSpPr>
            <p:cNvPr id="8" name="矩形 7">
              <a:extLst>
                <a:ext uri="{FF2B5EF4-FFF2-40B4-BE49-F238E27FC236}">
                  <a16:creationId xmlns:a16="http://schemas.microsoft.com/office/drawing/2014/main" xmlns="" id="{AE7D9EEB-F750-A1A9-D72E-59AAB805EB0B}"/>
                </a:ext>
              </a:extLst>
            </p:cNvPr>
            <p:cNvSpPr/>
            <p:nvPr/>
          </p:nvSpPr>
          <p:spPr>
            <a:xfrm>
              <a:off x="3268619" y="3768156"/>
              <a:ext cx="1823752" cy="249758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 defTabSz="457189">
                <a:defRPr/>
              </a:pPr>
              <a:r>
                <a:rPr lang="zh-CN" altLang="en-US" sz="1600" b="1" kern="0" dirty="0">
                  <a:solidFill>
                    <a:srgbClr val="C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微软雅黑" panose="020B0503020204020204" pitchFamily="34" charset="-122"/>
                  <a:sym typeface="微软雅黑" panose="020B0503020204020204" pitchFamily="34" charset="-122"/>
                </a:rPr>
                <a:t>曙光</a:t>
              </a:r>
              <a:r>
                <a:rPr lang="en-US" altLang="zh-CN" sz="1600" b="1" kern="0" dirty="0">
                  <a:solidFill>
                    <a:srgbClr val="C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微软雅黑" panose="020B0503020204020204" pitchFamily="34" charset="-122"/>
                  <a:sym typeface="微软雅黑" panose="020B0503020204020204" pitchFamily="34" charset="-122"/>
                </a:rPr>
                <a:t>HPC</a:t>
              </a:r>
              <a:r>
                <a:rPr lang="zh-CN" altLang="en-US" sz="1600" b="1" kern="0" dirty="0">
                  <a:solidFill>
                    <a:srgbClr val="C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微软雅黑" panose="020B0503020204020204" pitchFamily="34" charset="-122"/>
                  <a:sym typeface="微软雅黑" panose="020B0503020204020204" pitchFamily="34" charset="-122"/>
                </a:rPr>
                <a:t>高性能计算系统</a:t>
              </a:r>
            </a:p>
          </p:txBody>
        </p:sp>
      </p:grpSp>
      <p:grpSp>
        <p:nvGrpSpPr>
          <p:cNvPr id="9" name="组合 8">
            <a:extLst>
              <a:ext uri="{FF2B5EF4-FFF2-40B4-BE49-F238E27FC236}">
                <a16:creationId xmlns:a16="http://schemas.microsoft.com/office/drawing/2014/main" xmlns="" id="{CA460D6F-624B-D0A3-860F-A14934E8DF78}"/>
              </a:ext>
            </a:extLst>
          </p:cNvPr>
          <p:cNvGrpSpPr/>
          <p:nvPr/>
        </p:nvGrpSpPr>
        <p:grpSpPr>
          <a:xfrm flipH="1">
            <a:off x="7557323" y="1941373"/>
            <a:ext cx="166005" cy="165999"/>
            <a:chOff x="1328352" y="1930439"/>
            <a:chExt cx="163278" cy="163272"/>
          </a:xfrm>
        </p:grpSpPr>
        <p:sp>
          <p:nvSpPr>
            <p:cNvPr id="10" name="椭圆 9">
              <a:extLst>
                <a:ext uri="{FF2B5EF4-FFF2-40B4-BE49-F238E27FC236}">
                  <a16:creationId xmlns:a16="http://schemas.microsoft.com/office/drawing/2014/main" xmlns="" id="{AE3FDB21-490D-299F-6093-ADB10A0D8A80}"/>
                </a:ext>
              </a:extLst>
            </p:cNvPr>
            <p:cNvSpPr/>
            <p:nvPr/>
          </p:nvSpPr>
          <p:spPr>
            <a:xfrm>
              <a:off x="1328352" y="1930439"/>
              <a:ext cx="163278" cy="163272"/>
            </a:xfrm>
            <a:prstGeom prst="ellipse">
              <a:avLst/>
            </a:prstGeom>
            <a:solidFill>
              <a:srgbClr val="AD2830"/>
            </a:solidFill>
            <a:ln w="635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algn="ctr" defTabSz="1344473">
                <a:defRPr/>
              </a:pPr>
              <a:endParaRPr lang="zh-CN" altLang="en-US" sz="2647" kern="0">
                <a:solidFill>
                  <a:prstClr val="white"/>
                </a:solidFill>
                <a:latin typeface="Arial" panose="020B0604020202020204"/>
                <a:ea typeface="微软雅黑 Light" panose="020B0502040204020203" pitchFamily="34" charset="-122"/>
              </a:endParaRPr>
            </a:p>
          </p:txBody>
        </p:sp>
        <p:sp>
          <p:nvSpPr>
            <p:cNvPr id="11" name="椭圆 10">
              <a:extLst>
                <a:ext uri="{FF2B5EF4-FFF2-40B4-BE49-F238E27FC236}">
                  <a16:creationId xmlns:a16="http://schemas.microsoft.com/office/drawing/2014/main" xmlns="" id="{0A2B37F0-848C-F4A8-CE56-0B5743E03A65}"/>
                </a:ext>
              </a:extLst>
            </p:cNvPr>
            <p:cNvSpPr/>
            <p:nvPr/>
          </p:nvSpPr>
          <p:spPr>
            <a:xfrm>
              <a:off x="1377627" y="1979712"/>
              <a:ext cx="64727" cy="64727"/>
            </a:xfrm>
            <a:prstGeom prst="ellipse">
              <a:avLst/>
            </a:prstGeom>
            <a:solidFill>
              <a:srgbClr val="F5E9E9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algn="ctr" defTabSz="1344473">
                <a:defRPr/>
              </a:pPr>
              <a:endParaRPr lang="zh-CN" altLang="en-US" sz="2647" kern="0">
                <a:solidFill>
                  <a:prstClr val="white"/>
                </a:solidFill>
                <a:latin typeface="Arial" panose="020B0604020202020204"/>
                <a:ea typeface="微软雅黑 Light" panose="020B0502040204020203" pitchFamily="34" charset="-122"/>
              </a:endParaRPr>
            </a:p>
          </p:txBody>
        </p:sp>
      </p:grpSp>
      <p:grpSp>
        <p:nvGrpSpPr>
          <p:cNvPr id="12" name="组合 11">
            <a:extLst>
              <a:ext uri="{FF2B5EF4-FFF2-40B4-BE49-F238E27FC236}">
                <a16:creationId xmlns:a16="http://schemas.microsoft.com/office/drawing/2014/main" xmlns="" id="{D72EE328-A576-B893-EA37-2039A957CA9C}"/>
              </a:ext>
            </a:extLst>
          </p:cNvPr>
          <p:cNvGrpSpPr/>
          <p:nvPr/>
        </p:nvGrpSpPr>
        <p:grpSpPr>
          <a:xfrm flipH="1">
            <a:off x="7640326" y="4077761"/>
            <a:ext cx="166005" cy="165999"/>
            <a:chOff x="1328352" y="1930439"/>
            <a:chExt cx="163278" cy="163272"/>
          </a:xfrm>
        </p:grpSpPr>
        <p:sp>
          <p:nvSpPr>
            <p:cNvPr id="13" name="椭圆 12">
              <a:extLst>
                <a:ext uri="{FF2B5EF4-FFF2-40B4-BE49-F238E27FC236}">
                  <a16:creationId xmlns:a16="http://schemas.microsoft.com/office/drawing/2014/main" xmlns="" id="{0018A358-A035-B632-4EB4-96AC2A96D358}"/>
                </a:ext>
              </a:extLst>
            </p:cNvPr>
            <p:cNvSpPr/>
            <p:nvPr/>
          </p:nvSpPr>
          <p:spPr>
            <a:xfrm>
              <a:off x="1328352" y="1930439"/>
              <a:ext cx="163278" cy="163272"/>
            </a:xfrm>
            <a:prstGeom prst="ellipse">
              <a:avLst/>
            </a:prstGeom>
            <a:solidFill>
              <a:srgbClr val="AD2830"/>
            </a:solidFill>
            <a:ln w="635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algn="ctr" defTabSz="1344473">
                <a:defRPr/>
              </a:pPr>
              <a:endParaRPr lang="zh-CN" altLang="en-US" sz="2647" kern="0">
                <a:solidFill>
                  <a:prstClr val="white"/>
                </a:solidFill>
                <a:latin typeface="Arial" panose="020B0604020202020204"/>
                <a:ea typeface="微软雅黑 Light" panose="020B0502040204020203" pitchFamily="34" charset="-122"/>
              </a:endParaRPr>
            </a:p>
          </p:txBody>
        </p:sp>
        <p:sp>
          <p:nvSpPr>
            <p:cNvPr id="14" name="椭圆 13">
              <a:extLst>
                <a:ext uri="{FF2B5EF4-FFF2-40B4-BE49-F238E27FC236}">
                  <a16:creationId xmlns:a16="http://schemas.microsoft.com/office/drawing/2014/main" xmlns="" id="{F555D36D-1B20-F0F6-561C-FD0EB35DA137}"/>
                </a:ext>
              </a:extLst>
            </p:cNvPr>
            <p:cNvSpPr/>
            <p:nvPr/>
          </p:nvSpPr>
          <p:spPr>
            <a:xfrm>
              <a:off x="1377627" y="1979712"/>
              <a:ext cx="64727" cy="64727"/>
            </a:xfrm>
            <a:prstGeom prst="ellipse">
              <a:avLst/>
            </a:prstGeom>
            <a:solidFill>
              <a:srgbClr val="F5E9E9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algn="ctr" defTabSz="1344473">
                <a:defRPr/>
              </a:pPr>
              <a:endParaRPr lang="zh-CN" altLang="en-US" sz="2647" kern="0">
                <a:solidFill>
                  <a:prstClr val="white"/>
                </a:solidFill>
                <a:latin typeface="Arial" panose="020B0604020202020204"/>
                <a:ea typeface="微软雅黑 Light" panose="020B0502040204020203" pitchFamily="34" charset="-122"/>
              </a:endParaRPr>
            </a:p>
          </p:txBody>
        </p:sp>
      </p:grpSp>
      <p:pic>
        <p:nvPicPr>
          <p:cNvPr id="15" name="图片 14">
            <a:extLst>
              <a:ext uri="{FF2B5EF4-FFF2-40B4-BE49-F238E27FC236}">
                <a16:creationId xmlns:a16="http://schemas.microsoft.com/office/drawing/2014/main" xmlns="" id="{026EA5E1-082A-0187-1EF5-B1EF440573C8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96191" y="2493078"/>
            <a:ext cx="3312941" cy="1370836"/>
          </a:xfrm>
          <a:prstGeom prst="rect">
            <a:avLst/>
          </a:prstGeom>
          <a:effectLst>
            <a:outerShdw blurRad="76200" dist="76200" dir="5400000" algn="t" rotWithShape="0">
              <a:prstClr val="black">
                <a:alpha val="40000"/>
              </a:prstClr>
            </a:outerShdw>
          </a:effectLst>
        </p:spPr>
      </p:pic>
      <p:grpSp>
        <p:nvGrpSpPr>
          <p:cNvPr id="16" name="组合 15">
            <a:extLst>
              <a:ext uri="{FF2B5EF4-FFF2-40B4-BE49-F238E27FC236}">
                <a16:creationId xmlns:a16="http://schemas.microsoft.com/office/drawing/2014/main" xmlns="" id="{E710B5F2-4C1D-78EB-C00E-305A9E16E8DA}"/>
              </a:ext>
            </a:extLst>
          </p:cNvPr>
          <p:cNvGrpSpPr/>
          <p:nvPr/>
        </p:nvGrpSpPr>
        <p:grpSpPr>
          <a:xfrm>
            <a:off x="422145" y="1574067"/>
            <a:ext cx="4003308" cy="892360"/>
            <a:chOff x="316608" y="1180550"/>
            <a:chExt cx="3002481" cy="669270"/>
          </a:xfrm>
        </p:grpSpPr>
        <p:grpSp>
          <p:nvGrpSpPr>
            <p:cNvPr id="17" name="组合 16">
              <a:extLst>
                <a:ext uri="{FF2B5EF4-FFF2-40B4-BE49-F238E27FC236}">
                  <a16:creationId xmlns:a16="http://schemas.microsoft.com/office/drawing/2014/main" xmlns="" id="{EFA14788-CE97-25F2-68EC-4AEB7086952B}"/>
                </a:ext>
              </a:extLst>
            </p:cNvPr>
            <p:cNvGrpSpPr/>
            <p:nvPr/>
          </p:nvGrpSpPr>
          <p:grpSpPr>
            <a:xfrm>
              <a:off x="3194585" y="1456029"/>
              <a:ext cx="124504" cy="124499"/>
              <a:chOff x="1328352" y="1930439"/>
              <a:chExt cx="163278" cy="163272"/>
            </a:xfrm>
          </p:grpSpPr>
          <p:sp>
            <p:nvSpPr>
              <p:cNvPr id="19" name="椭圆 18">
                <a:extLst>
                  <a:ext uri="{FF2B5EF4-FFF2-40B4-BE49-F238E27FC236}">
                    <a16:creationId xmlns:a16="http://schemas.microsoft.com/office/drawing/2014/main" xmlns="" id="{507381D3-FBEE-9481-0221-99269F4DF949}"/>
                  </a:ext>
                </a:extLst>
              </p:cNvPr>
              <p:cNvSpPr/>
              <p:nvPr/>
            </p:nvSpPr>
            <p:spPr>
              <a:xfrm>
                <a:off x="1328352" y="1930439"/>
                <a:ext cx="163278" cy="163272"/>
              </a:xfrm>
              <a:prstGeom prst="ellipse">
                <a:avLst/>
              </a:prstGeom>
              <a:solidFill>
                <a:srgbClr val="AD2830"/>
              </a:solidFill>
              <a:ln w="635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algn="ctr" defTabSz="1344473">
                  <a:defRPr/>
                </a:pPr>
                <a:endParaRPr lang="zh-CN" altLang="en-US" sz="2647" kern="0">
                  <a:solidFill>
                    <a:prstClr val="white"/>
                  </a:solidFill>
                  <a:latin typeface="Arial" panose="020B0604020202020204"/>
                  <a:ea typeface="微软雅黑 Light" panose="020B0502040204020203" pitchFamily="34" charset="-122"/>
                </a:endParaRPr>
              </a:p>
            </p:txBody>
          </p:sp>
          <p:sp>
            <p:nvSpPr>
              <p:cNvPr id="20" name="椭圆 19">
                <a:extLst>
                  <a:ext uri="{FF2B5EF4-FFF2-40B4-BE49-F238E27FC236}">
                    <a16:creationId xmlns:a16="http://schemas.microsoft.com/office/drawing/2014/main" xmlns="" id="{794E4983-ADC4-2CA5-E16B-DC895883AD28}"/>
                  </a:ext>
                </a:extLst>
              </p:cNvPr>
              <p:cNvSpPr/>
              <p:nvPr/>
            </p:nvSpPr>
            <p:spPr>
              <a:xfrm>
                <a:off x="1377627" y="1979712"/>
                <a:ext cx="64727" cy="64727"/>
              </a:xfrm>
              <a:prstGeom prst="ellipse">
                <a:avLst/>
              </a:prstGeom>
              <a:solidFill>
                <a:srgbClr val="F5E9E9"/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algn="ctr" defTabSz="1344473">
                  <a:defRPr/>
                </a:pPr>
                <a:endParaRPr lang="zh-CN" altLang="en-US" sz="2647" kern="0">
                  <a:solidFill>
                    <a:prstClr val="white"/>
                  </a:solidFill>
                  <a:latin typeface="Arial" panose="020B0604020202020204"/>
                  <a:ea typeface="微软雅黑 Light" panose="020B0502040204020203" pitchFamily="34" charset="-122"/>
                </a:endParaRPr>
              </a:p>
            </p:txBody>
          </p:sp>
        </p:grpSp>
        <p:sp>
          <p:nvSpPr>
            <p:cNvPr id="18" name="TextBox 15">
              <a:extLst>
                <a:ext uri="{FF2B5EF4-FFF2-40B4-BE49-F238E27FC236}">
                  <a16:creationId xmlns:a16="http://schemas.microsoft.com/office/drawing/2014/main" xmlns="" id="{D5E3B784-27EF-11AE-0907-8BA5FB01434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16608" y="1180550"/>
              <a:ext cx="1431758" cy="669270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wrap="square">
              <a:spAutoFit/>
            </a:bodyPr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228594" indent="-228594" algn="r">
                <a:lnSpc>
                  <a:spcPct val="120000"/>
                </a:lnSpc>
                <a:buFont typeface="Wingdings" panose="05000000000000000000" pitchFamily="2" charset="2"/>
                <a:buChar char="Ø"/>
              </a:pPr>
              <a:r>
                <a:rPr lang="zh-CN" altLang="en-US" sz="1200" b="1">
                  <a:solidFill>
                    <a:srgbClr val="AD2830"/>
                  </a:solidFill>
                  <a:hlinkClick r:id="rId3" action="ppaction://hlinksldjump"/>
                </a:rPr>
                <a:t>高性能计算平台</a:t>
              </a:r>
              <a:endParaRPr lang="en-US" altLang="zh-CN" sz="1200" b="1" dirty="0">
                <a:solidFill>
                  <a:srgbClr val="AD2830"/>
                </a:solidFill>
              </a:endParaRPr>
            </a:p>
            <a:p>
              <a:pPr marL="228594" indent="-228594" algn="r">
                <a:lnSpc>
                  <a:spcPct val="120000"/>
                </a:lnSpc>
                <a:buFont typeface="Arial" panose="020B0604020202020204" pitchFamily="34" charset="0"/>
                <a:buChar char="•"/>
              </a:pPr>
              <a:r>
                <a:rPr lang="zh-CN" altLang="en-US" sz="1067"/>
                <a:t>最新</a:t>
              </a:r>
              <a:r>
                <a:rPr lang="en-US" altLang="zh-CN" sz="1067"/>
                <a:t>Intel</a:t>
              </a:r>
              <a:r>
                <a:rPr lang="zh-CN" altLang="en-US" sz="1067"/>
                <a:t>处理器</a:t>
              </a:r>
              <a:endParaRPr lang="en-US" altLang="zh-CN" sz="1067"/>
            </a:p>
            <a:p>
              <a:pPr marL="228594" indent="-228594" algn="r">
                <a:lnSpc>
                  <a:spcPct val="120000"/>
                </a:lnSpc>
                <a:buFont typeface="Arial" panose="020B0604020202020204" pitchFamily="34" charset="0"/>
                <a:buChar char="•"/>
              </a:pPr>
              <a:r>
                <a:rPr lang="zh-CN" altLang="en-US" sz="1067"/>
                <a:t>支持大容量存储空间</a:t>
              </a:r>
              <a:endParaRPr lang="en-US" altLang="zh-CN" sz="1067"/>
            </a:p>
            <a:p>
              <a:pPr marL="228594" indent="-228594" algn="r">
                <a:lnSpc>
                  <a:spcPct val="120000"/>
                </a:lnSpc>
                <a:buFont typeface="Arial" panose="020B0604020202020204" pitchFamily="34" charset="0"/>
                <a:buChar char="•"/>
              </a:pPr>
              <a:r>
                <a:rPr lang="zh-CN" altLang="en-US" sz="1067"/>
                <a:t>支持</a:t>
              </a:r>
              <a:r>
                <a:rPr lang="en-US" altLang="zh-CN" sz="1067"/>
                <a:t>10</a:t>
              </a:r>
              <a:r>
                <a:rPr lang="zh-CN" altLang="en-US" sz="1067"/>
                <a:t>个</a:t>
              </a:r>
              <a:r>
                <a:rPr lang="en-US" altLang="zh-CN" sz="1067"/>
                <a:t>PCIE</a:t>
              </a:r>
              <a:r>
                <a:rPr lang="zh-CN" altLang="en-US" sz="1067"/>
                <a:t>插槽</a:t>
              </a:r>
              <a:endParaRPr lang="zh-CN" altLang="en-US" sz="1067" dirty="0"/>
            </a:p>
          </p:txBody>
        </p:sp>
      </p:grpSp>
      <p:pic>
        <p:nvPicPr>
          <p:cNvPr id="21" name="Picture 1" descr="page17image6444528">
            <a:extLst>
              <a:ext uri="{FF2B5EF4-FFF2-40B4-BE49-F238E27FC236}">
                <a16:creationId xmlns:a16="http://schemas.microsoft.com/office/drawing/2014/main" xmlns="" id="{C487D0F5-BDD0-48BB-9994-64D624A33F1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86886" y="3895058"/>
            <a:ext cx="1890997" cy="1068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TextBox 15">
            <a:extLst>
              <a:ext uri="{FF2B5EF4-FFF2-40B4-BE49-F238E27FC236}">
                <a16:creationId xmlns:a16="http://schemas.microsoft.com/office/drawing/2014/main" xmlns="" id="{167E34FF-F233-1F31-16A6-792C60248BB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5361" y="4841868"/>
            <a:ext cx="2827868" cy="89236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28594" indent="-228594" algn="r">
              <a:lnSpc>
                <a:spcPct val="120000"/>
              </a:lnSpc>
              <a:buFont typeface="Wingdings" panose="05000000000000000000" pitchFamily="2" charset="2"/>
              <a:buChar char="Ø"/>
            </a:pPr>
            <a:r>
              <a:rPr lang="zh-CN" altLang="en-US" sz="1200" b="1" dirty="0">
                <a:solidFill>
                  <a:srgbClr val="AD2830"/>
                </a:solidFill>
                <a:hlinkClick r:id="rId3" action="ppaction://hlinksldjump"/>
              </a:rPr>
              <a:t>高性能</a:t>
            </a:r>
            <a:r>
              <a:rPr lang="en-US" altLang="zh-CN" sz="1200" b="1" dirty="0">
                <a:solidFill>
                  <a:srgbClr val="AD2830"/>
                </a:solidFill>
                <a:hlinkClick r:id="rId3" action="ppaction://hlinksldjump"/>
              </a:rPr>
              <a:t>GPU</a:t>
            </a:r>
            <a:r>
              <a:rPr lang="zh-CN" altLang="en-US" sz="1200" b="1" dirty="0">
                <a:solidFill>
                  <a:srgbClr val="AD2830"/>
                </a:solidFill>
                <a:hlinkClick r:id="rId3" action="ppaction://hlinksldjump"/>
              </a:rPr>
              <a:t>服务器</a:t>
            </a:r>
            <a:endParaRPr lang="en-US" altLang="zh-CN" sz="1200" b="1" dirty="0">
              <a:solidFill>
                <a:srgbClr val="AD2830"/>
              </a:solidFill>
            </a:endParaRPr>
          </a:p>
          <a:p>
            <a:pPr marL="228594" indent="-228594" algn="r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zh-CN" altLang="en-US" sz="1067" dirty="0"/>
              <a:t>支持高强度</a:t>
            </a:r>
            <a:r>
              <a:rPr lang="en-GB" altLang="zh-CN" sz="1067" dirty="0"/>
              <a:t>GPU</a:t>
            </a:r>
            <a:r>
              <a:rPr lang="zh-CN" altLang="en-US" sz="1067" dirty="0"/>
              <a:t>计算，追求极致性能</a:t>
            </a:r>
          </a:p>
          <a:p>
            <a:pPr marL="228594" indent="-228594" algn="r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zh-CN" altLang="en-US" sz="1067" dirty="0"/>
              <a:t>支持高速网络，存储和其他</a:t>
            </a:r>
            <a:r>
              <a:rPr lang="en-GB" altLang="zh-CN" sz="1067" dirty="0"/>
              <a:t>IO</a:t>
            </a:r>
            <a:r>
              <a:rPr lang="zh-CN" altLang="en-US" sz="1067" dirty="0"/>
              <a:t>扩展</a:t>
            </a:r>
          </a:p>
          <a:p>
            <a:pPr marL="228594" indent="-228594" algn="r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zh-CN" altLang="en-US" sz="1067" dirty="0"/>
              <a:t>优化运维效率 ， 识别监控、故障报警</a:t>
            </a:r>
          </a:p>
        </p:txBody>
      </p:sp>
      <p:sp>
        <p:nvSpPr>
          <p:cNvPr id="23" name="TextBox 15">
            <a:extLst>
              <a:ext uri="{FF2B5EF4-FFF2-40B4-BE49-F238E27FC236}">
                <a16:creationId xmlns:a16="http://schemas.microsoft.com/office/drawing/2014/main" xmlns="" id="{B44E7342-B1EB-CA6C-FCC3-3AC208752FF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08118" y="5953027"/>
            <a:ext cx="2357244" cy="64235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28594" indent="-228594">
              <a:lnSpc>
                <a:spcPct val="120000"/>
              </a:lnSpc>
              <a:buFont typeface="Wingdings" panose="05000000000000000000" pitchFamily="2" charset="2"/>
              <a:buChar char="Ø"/>
            </a:pPr>
            <a:r>
              <a:rPr lang="zh-CN" altLang="en-US" sz="1200" b="1">
                <a:solidFill>
                  <a:srgbClr val="AD2830"/>
                </a:solidFill>
                <a:hlinkClick r:id="" action="ppaction://noaction"/>
              </a:rPr>
              <a:t>并行存储</a:t>
            </a:r>
            <a:endParaRPr lang="zh-CN" altLang="en-US" sz="1200" b="1" dirty="0">
              <a:solidFill>
                <a:srgbClr val="AD2830"/>
              </a:solidFill>
            </a:endParaRPr>
          </a:p>
          <a:p>
            <a:pPr marL="228594" indent="-228594">
              <a:buFont typeface="Arial" panose="020B0604020202020204" pitchFamily="34" charset="0"/>
              <a:buChar char="•"/>
            </a:pPr>
            <a:r>
              <a:rPr lang="en-US" altLang="zh-CN" sz="1067" dirty="0">
                <a:solidFill>
                  <a:srgbClr val="C00000"/>
                </a:solidFill>
              </a:rPr>
              <a:t>P</a:t>
            </a:r>
            <a:r>
              <a:rPr lang="en-GB" altLang="zh-CN" sz="1067">
                <a:solidFill>
                  <a:srgbClr val="C00000"/>
                </a:solidFill>
              </a:rPr>
              <a:t>B</a:t>
            </a:r>
            <a:r>
              <a:rPr lang="zh-CN" altLang="en-US" sz="1067" dirty="0">
                <a:solidFill>
                  <a:srgbClr val="C00000"/>
                </a:solidFill>
              </a:rPr>
              <a:t>级</a:t>
            </a:r>
            <a:r>
              <a:rPr lang="zh-CN" altLang="en-US" sz="1067" dirty="0"/>
              <a:t>存储空间</a:t>
            </a:r>
          </a:p>
          <a:p>
            <a:pPr marL="228594" indent="-228594">
              <a:buFont typeface="Arial" panose="020B0604020202020204" pitchFamily="34" charset="0"/>
              <a:buChar char="•"/>
            </a:pPr>
            <a:r>
              <a:rPr lang="en-GB" altLang="zh-CN" sz="1067" dirty="0">
                <a:solidFill>
                  <a:srgbClr val="C00000"/>
                </a:solidFill>
              </a:rPr>
              <a:t>TB </a:t>
            </a:r>
            <a:r>
              <a:rPr lang="zh-CN" altLang="en-US" sz="1067" dirty="0">
                <a:solidFill>
                  <a:srgbClr val="C00000"/>
                </a:solidFill>
              </a:rPr>
              <a:t>级</a:t>
            </a:r>
            <a:r>
              <a:rPr lang="zh-CN" altLang="en-US" sz="1067" dirty="0"/>
              <a:t> </a:t>
            </a:r>
            <a:r>
              <a:rPr lang="zh-CN" altLang="en-US" sz="1067"/>
              <a:t>聚合带宽</a:t>
            </a:r>
            <a:endParaRPr lang="zh-CN" altLang="en-US" sz="1067" dirty="0"/>
          </a:p>
        </p:txBody>
      </p:sp>
      <p:pic>
        <p:nvPicPr>
          <p:cNvPr id="24" name="图片 23">
            <a:extLst>
              <a:ext uri="{FF2B5EF4-FFF2-40B4-BE49-F238E27FC236}">
                <a16:creationId xmlns:a16="http://schemas.microsoft.com/office/drawing/2014/main" xmlns="" id="{E696D6CC-375F-DD08-A678-ABF390440950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50518" y="1865530"/>
            <a:ext cx="1701887" cy="309433"/>
          </a:xfrm>
          <a:prstGeom prst="rect">
            <a:avLst/>
          </a:prstGeom>
        </p:spPr>
      </p:pic>
      <p:grpSp>
        <p:nvGrpSpPr>
          <p:cNvPr id="25" name="组合 24">
            <a:extLst>
              <a:ext uri="{FF2B5EF4-FFF2-40B4-BE49-F238E27FC236}">
                <a16:creationId xmlns:a16="http://schemas.microsoft.com/office/drawing/2014/main" xmlns="" id="{D6AA3ADA-D8A6-260F-5D3F-8018BC523AA7}"/>
              </a:ext>
            </a:extLst>
          </p:cNvPr>
          <p:cNvGrpSpPr/>
          <p:nvPr/>
        </p:nvGrpSpPr>
        <p:grpSpPr>
          <a:xfrm flipH="1">
            <a:off x="6365368" y="5267535"/>
            <a:ext cx="166005" cy="165999"/>
            <a:chOff x="1328352" y="1930439"/>
            <a:chExt cx="163278" cy="163272"/>
          </a:xfrm>
        </p:grpSpPr>
        <p:sp>
          <p:nvSpPr>
            <p:cNvPr id="26" name="椭圆 25">
              <a:extLst>
                <a:ext uri="{FF2B5EF4-FFF2-40B4-BE49-F238E27FC236}">
                  <a16:creationId xmlns:a16="http://schemas.microsoft.com/office/drawing/2014/main" xmlns="" id="{9DBB2608-97C0-DB96-0495-A0DF88EB0A19}"/>
                </a:ext>
              </a:extLst>
            </p:cNvPr>
            <p:cNvSpPr/>
            <p:nvPr/>
          </p:nvSpPr>
          <p:spPr>
            <a:xfrm>
              <a:off x="1328352" y="1930439"/>
              <a:ext cx="163278" cy="163272"/>
            </a:xfrm>
            <a:prstGeom prst="ellipse">
              <a:avLst/>
            </a:prstGeom>
            <a:solidFill>
              <a:srgbClr val="AD2830"/>
            </a:solidFill>
            <a:ln w="635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algn="ctr" defTabSz="1344473">
                <a:defRPr/>
              </a:pPr>
              <a:endParaRPr lang="zh-CN" altLang="en-US" sz="2647" kern="0">
                <a:solidFill>
                  <a:prstClr val="white"/>
                </a:solidFill>
                <a:latin typeface="Arial" panose="020B0604020202020204"/>
                <a:ea typeface="微软雅黑 Light" panose="020B0502040204020203" pitchFamily="34" charset="-122"/>
              </a:endParaRPr>
            </a:p>
          </p:txBody>
        </p:sp>
        <p:sp>
          <p:nvSpPr>
            <p:cNvPr id="27" name="椭圆 26">
              <a:extLst>
                <a:ext uri="{FF2B5EF4-FFF2-40B4-BE49-F238E27FC236}">
                  <a16:creationId xmlns:a16="http://schemas.microsoft.com/office/drawing/2014/main" xmlns="" id="{8431F907-2B94-FD06-39B2-C9D95F35F8DC}"/>
                </a:ext>
              </a:extLst>
            </p:cNvPr>
            <p:cNvSpPr/>
            <p:nvPr/>
          </p:nvSpPr>
          <p:spPr>
            <a:xfrm>
              <a:off x="1377627" y="1979712"/>
              <a:ext cx="64727" cy="64727"/>
            </a:xfrm>
            <a:prstGeom prst="ellipse">
              <a:avLst/>
            </a:prstGeom>
            <a:solidFill>
              <a:srgbClr val="F5E9E9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algn="ctr" defTabSz="1344473">
                <a:defRPr/>
              </a:pPr>
              <a:endParaRPr lang="zh-CN" altLang="en-US" sz="2647" kern="0">
                <a:solidFill>
                  <a:prstClr val="white"/>
                </a:solidFill>
                <a:latin typeface="Arial" panose="020B0604020202020204"/>
                <a:ea typeface="微软雅黑 Light" panose="020B0502040204020203" pitchFamily="34" charset="-122"/>
              </a:endParaRPr>
            </a:p>
          </p:txBody>
        </p:sp>
      </p:grpSp>
      <p:sp>
        <p:nvSpPr>
          <p:cNvPr id="28" name="TextBox 15">
            <a:extLst>
              <a:ext uri="{FF2B5EF4-FFF2-40B4-BE49-F238E27FC236}">
                <a16:creationId xmlns:a16="http://schemas.microsoft.com/office/drawing/2014/main" xmlns="" id="{699E5976-7DB3-CA21-F65F-2220F50371B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38495" y="2174963"/>
            <a:ext cx="2108269" cy="695319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28594" indent="-228594">
              <a:lnSpc>
                <a:spcPct val="120000"/>
              </a:lnSpc>
              <a:buFont typeface="Wingdings" panose="05000000000000000000" pitchFamily="2" charset="2"/>
              <a:buChar char="Ø"/>
            </a:pPr>
            <a:r>
              <a:rPr lang="zh-CN" altLang="en-US" sz="1200" b="1" dirty="0">
                <a:solidFill>
                  <a:srgbClr val="AD2830"/>
                </a:solidFill>
                <a:hlinkClick r:id="" action="ppaction://noaction"/>
              </a:rPr>
              <a:t>集群管理和作业调度系统</a:t>
            </a:r>
            <a:endParaRPr lang="zh-CN" altLang="en-US" sz="1200" b="1" dirty="0">
              <a:solidFill>
                <a:srgbClr val="AD2830"/>
              </a:solidFill>
            </a:endParaRPr>
          </a:p>
          <a:p>
            <a:pPr marL="228594" indent="-228594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zh-CN" altLang="en-US" sz="1067" dirty="0"/>
              <a:t>集群监控、集群管理</a:t>
            </a:r>
            <a:endParaRPr lang="en-US" altLang="zh-CN" sz="1067" dirty="0"/>
          </a:p>
          <a:p>
            <a:pPr marL="228594" indent="-228594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zh-CN" altLang="en-US" sz="1067" dirty="0"/>
              <a:t>作业调度、三维可视化</a:t>
            </a:r>
          </a:p>
        </p:txBody>
      </p:sp>
      <p:grpSp>
        <p:nvGrpSpPr>
          <p:cNvPr id="29" name="组合 28">
            <a:extLst>
              <a:ext uri="{FF2B5EF4-FFF2-40B4-BE49-F238E27FC236}">
                <a16:creationId xmlns:a16="http://schemas.microsoft.com/office/drawing/2014/main" xmlns="" id="{136FCDEF-CB32-BED7-DDE9-A88892F6407E}"/>
              </a:ext>
            </a:extLst>
          </p:cNvPr>
          <p:cNvGrpSpPr/>
          <p:nvPr/>
        </p:nvGrpSpPr>
        <p:grpSpPr>
          <a:xfrm flipH="1">
            <a:off x="6125514" y="1234646"/>
            <a:ext cx="166005" cy="165999"/>
            <a:chOff x="1328352" y="1930439"/>
            <a:chExt cx="163278" cy="163272"/>
          </a:xfrm>
        </p:grpSpPr>
        <p:sp>
          <p:nvSpPr>
            <p:cNvPr id="30" name="椭圆 29">
              <a:extLst>
                <a:ext uri="{FF2B5EF4-FFF2-40B4-BE49-F238E27FC236}">
                  <a16:creationId xmlns:a16="http://schemas.microsoft.com/office/drawing/2014/main" xmlns="" id="{F52F7049-EE67-732B-DDD7-A716094C2B58}"/>
                </a:ext>
              </a:extLst>
            </p:cNvPr>
            <p:cNvSpPr/>
            <p:nvPr/>
          </p:nvSpPr>
          <p:spPr>
            <a:xfrm>
              <a:off x="1328352" y="1930439"/>
              <a:ext cx="163278" cy="163272"/>
            </a:xfrm>
            <a:prstGeom prst="ellipse">
              <a:avLst/>
            </a:prstGeom>
            <a:solidFill>
              <a:srgbClr val="AD2830"/>
            </a:solidFill>
            <a:ln w="635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algn="ctr" defTabSz="1344473">
                <a:defRPr/>
              </a:pPr>
              <a:endParaRPr lang="zh-CN" altLang="en-US" sz="2647" kern="0">
                <a:solidFill>
                  <a:prstClr val="white"/>
                </a:solidFill>
                <a:latin typeface="Arial" panose="020B0604020202020204"/>
                <a:ea typeface="微软雅黑 Light" panose="020B0502040204020203" pitchFamily="34" charset="-122"/>
              </a:endParaRPr>
            </a:p>
          </p:txBody>
        </p:sp>
        <p:sp>
          <p:nvSpPr>
            <p:cNvPr id="31" name="椭圆 30">
              <a:extLst>
                <a:ext uri="{FF2B5EF4-FFF2-40B4-BE49-F238E27FC236}">
                  <a16:creationId xmlns:a16="http://schemas.microsoft.com/office/drawing/2014/main" xmlns="" id="{C4ED5765-C564-E9FB-4588-69F86885DAC9}"/>
                </a:ext>
              </a:extLst>
            </p:cNvPr>
            <p:cNvSpPr/>
            <p:nvPr/>
          </p:nvSpPr>
          <p:spPr>
            <a:xfrm>
              <a:off x="1377627" y="1979712"/>
              <a:ext cx="64727" cy="64727"/>
            </a:xfrm>
            <a:prstGeom prst="ellipse">
              <a:avLst/>
            </a:prstGeom>
            <a:solidFill>
              <a:srgbClr val="F5E9E9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algn="ctr" defTabSz="1344473">
                <a:defRPr/>
              </a:pPr>
              <a:endParaRPr lang="zh-CN" altLang="en-US" sz="2647" kern="0">
                <a:solidFill>
                  <a:prstClr val="white"/>
                </a:solidFill>
                <a:latin typeface="Arial" panose="020B0604020202020204"/>
                <a:ea typeface="微软雅黑 Light" panose="020B0502040204020203" pitchFamily="34" charset="-122"/>
              </a:endParaRPr>
            </a:p>
          </p:txBody>
        </p:sp>
      </p:grpSp>
      <p:sp>
        <p:nvSpPr>
          <p:cNvPr id="32" name="TextBox 15">
            <a:extLst>
              <a:ext uri="{FF2B5EF4-FFF2-40B4-BE49-F238E27FC236}">
                <a16:creationId xmlns:a16="http://schemas.microsoft.com/office/drawing/2014/main" xmlns="" id="{E524C314-D024-51ED-0858-374D147F59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51950" y="4531328"/>
            <a:ext cx="2005677" cy="89236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28594" indent="-228594">
              <a:lnSpc>
                <a:spcPct val="120000"/>
              </a:lnSpc>
              <a:buFont typeface="Wingdings" panose="05000000000000000000" pitchFamily="2" charset="2"/>
              <a:buChar char="Ø"/>
            </a:pPr>
            <a:r>
              <a:rPr lang="zh-CN" altLang="en-US" sz="1200" b="1" dirty="0">
                <a:solidFill>
                  <a:srgbClr val="AD2830"/>
                </a:solidFill>
                <a:hlinkClick r:id="rId3" action="ppaction://hlinksldjump">
                  <a:extLst>
                    <a:ext uri="{DAF060AB-1E55-43B9-8AAB-6FB025537F2F}">
                      <wpsdc:hlinkClr xmlns="" xmlns:wpsdc="http://www.wps.cn/officeDocument/2017/drawingmlCustomData" val="C00000"/>
                      <wpsdc:folHlinkClr xmlns="" xmlns:wpsdc="http://www.wps.cn/officeDocument/2017/drawingmlCustomData" val="800080"/>
                      <wpsdc:hlinkUnderline xmlns="" xmlns:wpsdc="http://www.wps.cn/officeDocument/2017/drawingmlCustomData" val="1"/>
                    </a:ext>
                  </a:extLst>
                </a:hlinkClick>
              </a:rPr>
              <a:t>基础软件环境</a:t>
            </a:r>
            <a:endParaRPr lang="zh-CN" altLang="en-US" sz="1200" b="1" dirty="0">
              <a:solidFill>
                <a:srgbClr val="AD2830"/>
              </a:solidFill>
              <a:hlinkClick r:id="rId3" action="ppaction://hlinksldjump">
                <a:extLst>
                  <a:ext uri="{DAF060AB-1E55-43B9-8AAB-6FB025537F2F}">
                    <wpsdc:hlinkClr xmlns="" xmlns:wpsdc="http://www.wps.cn/officeDocument/2017/drawingmlCustomData" val="C00000"/>
                    <wpsdc:folHlinkClr xmlns="" xmlns:wpsdc="http://www.wps.cn/officeDocument/2017/drawingmlCustomData" val="800080"/>
                    <wpsdc:hlinkUnderline xmlns="" xmlns:wpsdc="http://www.wps.cn/officeDocument/2017/drawingmlCustomData" val="1"/>
                  </a:ext>
                </a:extLst>
              </a:hlinkClick>
            </a:endParaRPr>
          </a:p>
          <a:p>
            <a:pPr marL="228594" indent="-228594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zh-CN" altLang="en-US" sz="1067" dirty="0"/>
              <a:t>完备的基础</a:t>
            </a:r>
            <a:r>
              <a:rPr lang="en-US" altLang="zh-CN" sz="1067" dirty="0"/>
              <a:t>+</a:t>
            </a:r>
            <a:r>
              <a:rPr lang="zh-CN" altLang="en-US" sz="1067" dirty="0"/>
              <a:t>应用软件环境</a:t>
            </a:r>
          </a:p>
          <a:p>
            <a:pPr marL="228594" indent="-228594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zh-CN" altLang="en-US" sz="1067" dirty="0"/>
              <a:t>自动化动态安装部署</a:t>
            </a:r>
          </a:p>
          <a:p>
            <a:pPr marL="228594" indent="-228594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zh-CN" altLang="en-US" sz="1067" dirty="0"/>
              <a:t>针对硬件平台优化</a:t>
            </a:r>
          </a:p>
        </p:txBody>
      </p:sp>
      <p:grpSp>
        <p:nvGrpSpPr>
          <p:cNvPr id="33" name="组合 32">
            <a:extLst>
              <a:ext uri="{FF2B5EF4-FFF2-40B4-BE49-F238E27FC236}">
                <a16:creationId xmlns:a16="http://schemas.microsoft.com/office/drawing/2014/main" xmlns="" id="{99D778CE-78F9-4ACC-A639-A0DAEC0EBA0F}"/>
              </a:ext>
            </a:extLst>
          </p:cNvPr>
          <p:cNvGrpSpPr/>
          <p:nvPr/>
        </p:nvGrpSpPr>
        <p:grpSpPr>
          <a:xfrm flipH="1">
            <a:off x="5065598" y="5026363"/>
            <a:ext cx="166005" cy="165999"/>
            <a:chOff x="1328352" y="1930439"/>
            <a:chExt cx="163278" cy="163272"/>
          </a:xfrm>
        </p:grpSpPr>
        <p:sp>
          <p:nvSpPr>
            <p:cNvPr id="34" name="椭圆 33">
              <a:extLst>
                <a:ext uri="{FF2B5EF4-FFF2-40B4-BE49-F238E27FC236}">
                  <a16:creationId xmlns:a16="http://schemas.microsoft.com/office/drawing/2014/main" xmlns="" id="{6F9AC453-28FD-20F7-BECE-67F38131333C}"/>
                </a:ext>
              </a:extLst>
            </p:cNvPr>
            <p:cNvSpPr/>
            <p:nvPr/>
          </p:nvSpPr>
          <p:spPr>
            <a:xfrm>
              <a:off x="1328352" y="1930439"/>
              <a:ext cx="163278" cy="163272"/>
            </a:xfrm>
            <a:prstGeom prst="ellipse">
              <a:avLst/>
            </a:prstGeom>
            <a:solidFill>
              <a:srgbClr val="AD2830"/>
            </a:solidFill>
            <a:ln w="635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algn="ctr" defTabSz="1344473">
                <a:defRPr/>
              </a:pPr>
              <a:endParaRPr lang="zh-CN" altLang="en-US" sz="2647" kern="0">
                <a:solidFill>
                  <a:prstClr val="white"/>
                </a:solidFill>
                <a:latin typeface="Arial" panose="020B0604020202020204"/>
                <a:ea typeface="微软雅黑 Light" panose="020B0502040204020203" pitchFamily="34" charset="-122"/>
              </a:endParaRPr>
            </a:p>
          </p:txBody>
        </p:sp>
        <p:sp>
          <p:nvSpPr>
            <p:cNvPr id="35" name="椭圆 34">
              <a:extLst>
                <a:ext uri="{FF2B5EF4-FFF2-40B4-BE49-F238E27FC236}">
                  <a16:creationId xmlns:a16="http://schemas.microsoft.com/office/drawing/2014/main" xmlns="" id="{9A2B598E-F291-6F39-7965-5EB43B4F1143}"/>
                </a:ext>
              </a:extLst>
            </p:cNvPr>
            <p:cNvSpPr/>
            <p:nvPr/>
          </p:nvSpPr>
          <p:spPr>
            <a:xfrm>
              <a:off x="1377627" y="1979712"/>
              <a:ext cx="64727" cy="64727"/>
            </a:xfrm>
            <a:prstGeom prst="ellipse">
              <a:avLst/>
            </a:prstGeom>
            <a:solidFill>
              <a:srgbClr val="F5E9E9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algn="ctr" defTabSz="1344473">
                <a:defRPr/>
              </a:pPr>
              <a:endParaRPr lang="zh-CN" altLang="en-US" sz="2647" kern="0">
                <a:solidFill>
                  <a:prstClr val="white"/>
                </a:solidFill>
                <a:latin typeface="Arial" panose="020B0604020202020204"/>
                <a:ea typeface="微软雅黑 Light" panose="020B0502040204020203" pitchFamily="34" charset="-122"/>
              </a:endParaRPr>
            </a:p>
          </p:txBody>
        </p:sp>
      </p:grpSp>
      <p:sp>
        <p:nvSpPr>
          <p:cNvPr id="36" name="TextBox 15">
            <a:extLst>
              <a:ext uri="{FF2B5EF4-FFF2-40B4-BE49-F238E27FC236}">
                <a16:creationId xmlns:a16="http://schemas.microsoft.com/office/drawing/2014/main" xmlns="" id="{2441314C-8AAE-2DB1-F8B5-FE61DA8E367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68166" y="5579636"/>
            <a:ext cx="2827868" cy="89236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28594" indent="-228594">
              <a:lnSpc>
                <a:spcPct val="120000"/>
              </a:lnSpc>
              <a:buFont typeface="Wingdings" panose="05000000000000000000" pitchFamily="2" charset="2"/>
              <a:buChar char="Ø"/>
            </a:pPr>
            <a:r>
              <a:rPr lang="en-US" altLang="zh-CN" sz="1200" b="1" dirty="0">
                <a:solidFill>
                  <a:srgbClr val="AD2830"/>
                </a:solidFill>
                <a:hlinkClick r:id="" action="ppaction://noaction"/>
              </a:rPr>
              <a:t>IB</a:t>
            </a:r>
            <a:r>
              <a:rPr lang="zh-CN" altLang="en-US" sz="1200" b="1" dirty="0">
                <a:solidFill>
                  <a:srgbClr val="AD2830"/>
                </a:solidFill>
                <a:hlinkClick r:id="" action="ppaction://noaction"/>
              </a:rPr>
              <a:t>高速计算网络</a:t>
            </a:r>
            <a:endParaRPr lang="en-US" altLang="zh-CN" sz="1200" b="1" dirty="0">
              <a:solidFill>
                <a:srgbClr val="AD2830"/>
              </a:solidFill>
            </a:endParaRPr>
          </a:p>
          <a:p>
            <a:pPr marL="228594" indent="-228594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altLang="zh-CN" sz="1067"/>
              <a:t>HDR</a:t>
            </a:r>
            <a:r>
              <a:rPr lang="zh-CN" altLang="en-US" sz="1067"/>
              <a:t> </a:t>
            </a:r>
            <a:r>
              <a:rPr lang="en-US" altLang="zh-CN" sz="1067" dirty="0"/>
              <a:t>2</a:t>
            </a:r>
            <a:r>
              <a:rPr lang="en-US" altLang="zh-CN" sz="1067"/>
              <a:t>00Gb</a:t>
            </a:r>
            <a:r>
              <a:rPr lang="en-US" altLang="zh-CN" sz="1067" dirty="0"/>
              <a:t>/s</a:t>
            </a:r>
            <a:r>
              <a:rPr lang="zh-CN" altLang="en-US" sz="1067" dirty="0"/>
              <a:t>极速性能</a:t>
            </a:r>
          </a:p>
          <a:p>
            <a:pPr marL="228594" indent="-228594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zh-CN" altLang="en-US" sz="1067" dirty="0"/>
              <a:t>智能网络互联</a:t>
            </a:r>
            <a:endParaRPr lang="en-US" altLang="zh-CN" sz="1067" dirty="0"/>
          </a:p>
          <a:p>
            <a:pPr marL="228594" indent="-228594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zh-CN" altLang="en-US" sz="1067" dirty="0"/>
              <a:t>集群信息交换加速</a:t>
            </a:r>
          </a:p>
        </p:txBody>
      </p:sp>
      <p:pic>
        <p:nvPicPr>
          <p:cNvPr id="37" name="Picture 1" descr="page1image6538048">
            <a:extLst>
              <a:ext uri="{FF2B5EF4-FFF2-40B4-BE49-F238E27FC236}">
                <a16:creationId xmlns:a16="http://schemas.microsoft.com/office/drawing/2014/main" xmlns="" id="{C7C4C09C-BA58-FF0C-C899-2FDE0819D2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34194" y="5204516"/>
            <a:ext cx="1676823" cy="3427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8" name="图片 137">
            <a:extLst>
              <a:ext uri="{FF2B5EF4-FFF2-40B4-BE49-F238E27FC236}">
                <a16:creationId xmlns:a16="http://schemas.microsoft.com/office/drawing/2014/main" xmlns="" id="{25286AA2-E29E-F1C7-76F4-B9CF1608E472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25681" y="4037891"/>
            <a:ext cx="432427" cy="4320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9" name="Picture 4">
            <a:extLst>
              <a:ext uri="{FF2B5EF4-FFF2-40B4-BE49-F238E27FC236}">
                <a16:creationId xmlns:a16="http://schemas.microsoft.com/office/drawing/2014/main" xmlns="" id="{0D113E1D-601E-A15A-E573-F664D4B2D96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564" r="12639"/>
          <a:stretch>
            <a:fillRect/>
          </a:stretch>
        </p:blipFill>
        <p:spPr bwMode="auto">
          <a:xfrm>
            <a:off x="7928131" y="4037891"/>
            <a:ext cx="462324" cy="4320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/>
        </p:spPr>
      </p:pic>
      <p:sp>
        <p:nvSpPr>
          <p:cNvPr id="40" name="object 10">
            <a:extLst>
              <a:ext uri="{FF2B5EF4-FFF2-40B4-BE49-F238E27FC236}">
                <a16:creationId xmlns:a16="http://schemas.microsoft.com/office/drawing/2014/main" xmlns="" id="{38C8750C-C058-6312-D862-1549753F2112}"/>
              </a:ext>
            </a:extLst>
          </p:cNvPr>
          <p:cNvSpPr/>
          <p:nvPr/>
        </p:nvSpPr>
        <p:spPr>
          <a:xfrm>
            <a:off x="2213905" y="1365970"/>
            <a:ext cx="1796651" cy="1258430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dirty="0"/>
          </a:p>
        </p:txBody>
      </p:sp>
      <p:pic>
        <p:nvPicPr>
          <p:cNvPr id="41" name="图片 40">
            <a:extLst>
              <a:ext uri="{FF2B5EF4-FFF2-40B4-BE49-F238E27FC236}">
                <a16:creationId xmlns:a16="http://schemas.microsoft.com/office/drawing/2014/main" xmlns="" id="{84879F8C-34FE-6459-8E34-A67C1E07F907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BEBA8EAE-BF5A-486C-A8C5-ECC9F3942E4B}">
                <a14:imgProps xmlns:a14="http://schemas.microsoft.com/office/drawing/2010/main">
                  <a14:imgLayer r:embed="rId11">
                    <a14:imgEffect>
                      <a14:backgroundRemoval t="10000" b="99800" l="9998" r="89979">
                        <a14:foregroundMark x1="13132" y1="28300" x2="13521" y2="58600"/>
                        <a14:foregroundMark x1="13521" y1="58600" x2="24548" y2="76950"/>
                        <a14:foregroundMark x1="24548" y1="76950" x2="53352" y2="99800"/>
                        <a14:foregroundMark x1="53352" y1="99800" x2="79295" y2="69200"/>
                        <a14:foregroundMark x1="79295" y1="69200" x2="82704" y2="39850"/>
                        <a14:foregroundMark x1="82704" y1="39850" x2="72478" y2="19550"/>
                        <a14:foregroundMark x1="72478" y1="19550" x2="44178" y2="14300"/>
                        <a14:foregroundMark x1="44178" y1="14300" x2="12903" y2="28100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51281" y="5089367"/>
            <a:ext cx="1950252" cy="8923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2627438"/>
      </p:ext>
    </p:extLst>
  </p:cSld>
  <p:clrMapOvr>
    <a:masterClrMapping/>
  </p:clrMapOvr>
  <p:transition spd="med"/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612</TotalTime>
  <Words>457</Words>
  <Application>Microsoft Office PowerPoint</Application>
  <PresentationFormat>自定义</PresentationFormat>
  <Paragraphs>47</Paragraphs>
  <Slides>4</Slides>
  <Notes>2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4</vt:i4>
      </vt:variant>
    </vt:vector>
  </HeadingPairs>
  <TitlesOfParts>
    <vt:vector size="5" baseType="lpstr">
      <vt:lpstr>Office 主题​​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马 越</dc:creator>
  <cp:lastModifiedBy>zy</cp:lastModifiedBy>
  <cp:revision>6</cp:revision>
  <dcterms:created xsi:type="dcterms:W3CDTF">2022-09-05T02:33:48Z</dcterms:created>
  <dcterms:modified xsi:type="dcterms:W3CDTF">2022-10-21T04:16:51Z</dcterms:modified>
</cp:coreProperties>
</file>