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81" r:id="rId2"/>
    <p:sldId id="314" r:id="rId3"/>
    <p:sldId id="282" r:id="rId4"/>
    <p:sldId id="292" r:id="rId5"/>
    <p:sldId id="298" r:id="rId6"/>
    <p:sldId id="297" r:id="rId7"/>
    <p:sldId id="341" r:id="rId8"/>
    <p:sldId id="342" r:id="rId9"/>
    <p:sldId id="343" r:id="rId10"/>
    <p:sldId id="350" r:id="rId11"/>
    <p:sldId id="344" r:id="rId12"/>
    <p:sldId id="345" r:id="rId13"/>
    <p:sldId id="351" r:id="rId14"/>
    <p:sldId id="346" r:id="rId15"/>
    <p:sldId id="353" r:id="rId16"/>
    <p:sldId id="347" r:id="rId17"/>
    <p:sldId id="354" r:id="rId18"/>
    <p:sldId id="348" r:id="rId19"/>
    <p:sldId id="355" r:id="rId20"/>
    <p:sldId id="356" r:id="rId21"/>
    <p:sldId id="357" r:id="rId22"/>
    <p:sldId id="358" r:id="rId23"/>
    <p:sldId id="349" r:id="rId24"/>
    <p:sldId id="316" r:id="rId25"/>
    <p:sldId id="317" r:id="rId26"/>
    <p:sldId id="360" r:id="rId27"/>
    <p:sldId id="361" r:id="rId28"/>
    <p:sldId id="362" r:id="rId29"/>
    <p:sldId id="363" r:id="rId30"/>
    <p:sldId id="288" r:id="rId31"/>
  </p:sldIdLst>
  <p:sldSz cx="9144000" cy="5143500" type="screen16x9"/>
  <p:notesSz cx="6797675" cy="9926638"/>
  <p:custDataLst>
    <p:tags r:id="rId3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4E4E4"/>
    <a:srgbClr val="AD28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365" autoAdjust="0"/>
    <p:restoredTop sz="94701" autoAdjust="0"/>
  </p:normalViewPr>
  <p:slideViewPr>
    <p:cSldViewPr>
      <p:cViewPr varScale="1">
        <p:scale>
          <a:sx n="144" d="100"/>
          <a:sy n="144" d="100"/>
        </p:scale>
        <p:origin x="-714" y="-96"/>
      </p:cViewPr>
      <p:guideLst>
        <p:guide orient="horz" pos="2609"/>
        <p:guide pos="442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90" d="100"/>
          <a:sy n="90" d="100"/>
        </p:scale>
        <p:origin x="-3344" y="-96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tags" Target="tags/tag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E78497-196B-415E-957E-0F415BE43247}" type="datetimeFigureOut">
              <a:rPr lang="zh-CN" altLang="en-US" smtClean="0"/>
              <a:t>2022-10-21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9B853C6-0FAD-4C80-9812-1751C557927C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53932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0497A3-A6E9-460C-B8AE-AE67AD1E0A38}" type="datetimeFigureOut">
              <a:rPr lang="zh-CN" altLang="en-US" smtClean="0"/>
              <a:t>2022-10-21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7C96D9-4D4F-4265-8F02-21631B019730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283946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16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77C96D9-4D4F-4265-8F02-21631B019730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548689" y="1318702"/>
            <a:ext cx="7344171" cy="6232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4000" b="1" kern="1200" dirty="0">
                <a:solidFill>
                  <a:schemeClr val="bg1"/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单击此处编辑主标题</a:t>
            </a:r>
          </a:p>
        </p:txBody>
      </p:sp>
      <p:sp>
        <p:nvSpPr>
          <p:cNvPr id="20" name="文本占位符 19"/>
          <p:cNvSpPr>
            <a:spLocks noGrp="1"/>
          </p:cNvSpPr>
          <p:nvPr>
            <p:ph type="body" sz="quarter" idx="12" hasCustomPrompt="1"/>
          </p:nvPr>
        </p:nvSpPr>
        <p:spPr>
          <a:xfrm>
            <a:off x="6841832" y="3867895"/>
            <a:ext cx="2016448" cy="792088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600">
                <a:solidFill>
                  <a:srgbClr val="FFFFFF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撰写部门及人员</a:t>
            </a:r>
            <a:endParaRPr lang="en-US" altLang="zh-CN" dirty="0"/>
          </a:p>
          <a:p>
            <a:pPr lvl="0"/>
            <a:r>
              <a:rPr lang="en-US" altLang="zh-CN" dirty="0"/>
              <a:t>2017/4/1</a:t>
            </a:r>
            <a:endParaRPr lang="zh-CN" altLang="en-US" dirty="0"/>
          </a:p>
        </p:txBody>
      </p:sp>
      <p:sp>
        <p:nvSpPr>
          <p:cNvPr id="4" name="矩形 3"/>
          <p:cNvSpPr/>
          <p:nvPr userDrawn="1"/>
        </p:nvSpPr>
        <p:spPr>
          <a:xfrm>
            <a:off x="0" y="1318702"/>
            <a:ext cx="107504" cy="6232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3478"/>
            <a:ext cx="7560840" cy="470804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sp>
        <p:nvSpPr>
          <p:cNvPr id="5" name="矩形 4"/>
          <p:cNvSpPr/>
          <p:nvPr userDrawn="1"/>
        </p:nvSpPr>
        <p:spPr>
          <a:xfrm>
            <a:off x="0" y="123478"/>
            <a:ext cx="107504" cy="470804"/>
          </a:xfrm>
          <a:prstGeom prst="rect">
            <a:avLst/>
          </a:pr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2608363" y="1079959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22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2608363" y="1748495"/>
            <a:ext cx="4343399" cy="39869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23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2608363" y="2417033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24" name="文本占位符 3"/>
          <p:cNvSpPr>
            <a:spLocks noGrp="1"/>
          </p:cNvSpPr>
          <p:nvPr>
            <p:ph type="body" sz="quarter" idx="16"/>
          </p:nvPr>
        </p:nvSpPr>
        <p:spPr>
          <a:xfrm>
            <a:off x="2608362" y="3085570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25" name="文本占位符 3"/>
          <p:cNvSpPr>
            <a:spLocks noGrp="1"/>
          </p:cNvSpPr>
          <p:nvPr>
            <p:ph type="body" sz="quarter" idx="17"/>
          </p:nvPr>
        </p:nvSpPr>
        <p:spPr>
          <a:xfrm>
            <a:off x="2608362" y="3754106"/>
            <a:ext cx="4343399" cy="408461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8953"/>
            <a:ext cx="899592" cy="37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幻灯片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占位符 11"/>
          <p:cNvSpPr>
            <a:spLocks noGrp="1"/>
          </p:cNvSpPr>
          <p:nvPr>
            <p:ph type="body" sz="quarter" idx="11" hasCustomPrompt="1"/>
          </p:nvPr>
        </p:nvSpPr>
        <p:spPr>
          <a:xfrm>
            <a:off x="971601" y="2067694"/>
            <a:ext cx="7272807" cy="623248"/>
          </a:xfrm>
          <a:prstGeom prst="rect">
            <a:avLst/>
          </a:prstGeom>
        </p:spPr>
        <p:txBody>
          <a:bodyPr/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</a:lstStyle>
          <a:p>
            <a:pPr lvl="0"/>
            <a:r>
              <a:rPr lang="zh-CN" altLang="en-US" dirty="0"/>
              <a:t>单击此处编辑节标题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2"/>
          </p:nvPr>
        </p:nvSpPr>
        <p:spPr>
          <a:xfrm>
            <a:off x="3059832" y="3147814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6" name="文本占位符 3"/>
          <p:cNvSpPr>
            <a:spLocks noGrp="1"/>
          </p:cNvSpPr>
          <p:nvPr>
            <p:ph type="body" sz="quarter" idx="13"/>
          </p:nvPr>
        </p:nvSpPr>
        <p:spPr>
          <a:xfrm>
            <a:off x="3059831" y="3513751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7" name="文本占位符 3"/>
          <p:cNvSpPr>
            <a:spLocks noGrp="1"/>
          </p:cNvSpPr>
          <p:nvPr>
            <p:ph type="body" sz="quarter" idx="14"/>
          </p:nvPr>
        </p:nvSpPr>
        <p:spPr>
          <a:xfrm>
            <a:off x="3059830" y="3873791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sp>
        <p:nvSpPr>
          <p:cNvPr id="8" name="文本占位符 3"/>
          <p:cNvSpPr>
            <a:spLocks noGrp="1"/>
          </p:cNvSpPr>
          <p:nvPr>
            <p:ph type="body" sz="quarter" idx="15"/>
          </p:nvPr>
        </p:nvSpPr>
        <p:spPr>
          <a:xfrm>
            <a:off x="3059830" y="4233831"/>
            <a:ext cx="4069655" cy="360040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>
              <a:defRPr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</a:lstStyle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defRPr/>
            </a:pPr>
            <a:r>
              <a:rPr lang="zh-CN" altLang="en-US" dirty="0"/>
              <a:t>单击此处编辑母版文本样式</a:t>
            </a: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8953"/>
            <a:ext cx="899592" cy="37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3478"/>
            <a:ext cx="7560840" cy="470804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123478"/>
            <a:ext cx="107504" cy="470804"/>
          </a:xfrm>
          <a:prstGeom prst="rect">
            <a:avLst/>
          </a:pr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611560" y="1059582"/>
            <a:ext cx="7886700" cy="350043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8953"/>
            <a:ext cx="899592" cy="37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>
            <a:spLocks noGrp="1"/>
          </p:cNvSpPr>
          <p:nvPr>
            <p:ph type="body" sz="quarter" idx="13" hasCustomPrompt="1"/>
          </p:nvPr>
        </p:nvSpPr>
        <p:spPr>
          <a:xfrm>
            <a:off x="179512" y="123478"/>
            <a:ext cx="7416824" cy="504056"/>
          </a:xfrm>
          <a:prstGeom prst="rect">
            <a:avLst/>
          </a:prstGeom>
        </p:spPr>
        <p:txBody>
          <a:bodyPr/>
          <a:lstStyle>
            <a:lvl1pPr>
              <a:buNone/>
              <a:defRPr sz="2800" b="1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pPr lvl="0"/>
            <a:r>
              <a:rPr lang="zh-CN" altLang="en-US" dirty="0"/>
              <a:t>单击此处编辑小标题</a:t>
            </a:r>
          </a:p>
        </p:txBody>
      </p:sp>
      <p:sp>
        <p:nvSpPr>
          <p:cNvPr id="4" name="矩形 3"/>
          <p:cNvSpPr/>
          <p:nvPr userDrawn="1"/>
        </p:nvSpPr>
        <p:spPr>
          <a:xfrm>
            <a:off x="0" y="123478"/>
            <a:ext cx="107504" cy="470804"/>
          </a:xfrm>
          <a:prstGeom prst="rect">
            <a:avLst/>
          </a:pr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内容占位符 2"/>
          <p:cNvSpPr>
            <a:spLocks noGrp="1"/>
          </p:cNvSpPr>
          <p:nvPr>
            <p:ph sz="quarter" idx="14" hasCustomPrompt="1"/>
          </p:nvPr>
        </p:nvSpPr>
        <p:spPr>
          <a:xfrm>
            <a:off x="611560" y="1059582"/>
            <a:ext cx="7886700" cy="3500437"/>
          </a:xfrm>
          <a:prstGeom prst="rect">
            <a:avLst/>
          </a:prstGeom>
        </p:spPr>
        <p:txBody>
          <a:bodyPr/>
          <a:lstStyle>
            <a:lvl1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pic>
        <p:nvPicPr>
          <p:cNvPr id="5" name="图片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8" y="178953"/>
            <a:ext cx="899592" cy="376573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尾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y.cm.utexas.edu/vtsttools/installation.html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theory.cm.utexas.edu/vtsttools/installation.html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ac.sugon.com/doc/1.0.6/11250/general-handbook/compile/VASP5.4.4&amp;VTST.html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bbs.keinsci.com/thread-11372-1-1.html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henniggroup/VASPsol" TargetMode="Externa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zhuanlan.zhihu.com/p/363382786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Relationship Id="rId4" Type="http://schemas.openxmlformats.org/officeDocument/2006/relationships/hyperlink" Target="https://github.com/Chengcheng-Xiao/VASP2WAN90_v2_fix" TargetMode="Externa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11" Type="http://schemas.openxmlformats.org/officeDocument/2006/relationships/slide" Target="slide2.xml"/><Relationship Id="rId5" Type="http://schemas.openxmlformats.org/officeDocument/2006/relationships/tags" Target="../tags/tag6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5.xml"/><Relationship Id="rId9" Type="http://schemas.openxmlformats.org/officeDocument/2006/relationships/tags" Target="../tags/tag10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www.quantum-espresso.org/" TargetMode="Externa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vasp.at/" TargetMode="External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r>
              <a:rPr lang="en-US" altLang="zh-CN" sz="3200">
                <a:sym typeface="+mn-ea"/>
              </a:rPr>
              <a:t>VASP </a:t>
            </a:r>
            <a:r>
              <a:rPr sz="3200">
                <a:sym typeface="+mn-ea"/>
              </a:rPr>
              <a:t>、</a:t>
            </a:r>
            <a:r>
              <a:rPr lang="en-US" altLang="zh-CN" sz="3200">
                <a:sym typeface="+mn-ea"/>
              </a:rPr>
              <a:t>QE</a:t>
            </a:r>
            <a:r>
              <a:rPr sz="3200">
                <a:sym typeface="+mn-ea"/>
              </a:rPr>
              <a:t>的安装和使用</a:t>
            </a:r>
            <a:endParaRPr lang="zh-CN" altLang="en-US" sz="3200" dirty="0"/>
          </a:p>
        </p:txBody>
      </p:sp>
      <p:sp>
        <p:nvSpPr>
          <p:cNvPr id="3" name="文本占位符 2"/>
          <p:cNvSpPr>
            <a:spLocks noGrp="1"/>
          </p:cNvSpPr>
          <p:nvPr>
            <p:ph type="body" sz="quarter" idx="12"/>
          </p:nvPr>
        </p:nvSpPr>
        <p:spPr>
          <a:xfrm>
            <a:off x="6984608" y="3507854"/>
            <a:ext cx="2016448" cy="792088"/>
          </a:xfrm>
        </p:spPr>
        <p:txBody>
          <a:bodyPr/>
          <a:lstStyle/>
          <a:p>
            <a:r>
              <a:rPr lang="zh-CN" altLang="en-US" dirty="0"/>
              <a:t>合肥先进计算中心</a:t>
            </a:r>
            <a:endParaRPr lang="en-US" altLang="zh-CN" dirty="0"/>
          </a:p>
          <a:p>
            <a:r>
              <a:rPr lang="zh-CN" altLang="en-US" dirty="0"/>
              <a:t>吴宇轩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10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插件</a:t>
            </a:r>
            <a:r>
              <a:rPr lang="en-US" altLang="zh-CN" dirty="0"/>
              <a:t>-</a:t>
            </a:r>
            <a:r>
              <a:rPr lang="en-US" altLang="zh-CN" dirty="0" err="1"/>
              <a:t>vtst</a:t>
            </a:r>
            <a:endParaRPr lang="zh-CN" altLang="en-US" dirty="0"/>
          </a:p>
        </p:txBody>
      </p:sp>
      <p:sp>
        <p:nvSpPr>
          <p:cNvPr id="12" name="文本框 11"/>
          <p:cNvSpPr txBox="1"/>
          <p:nvPr/>
        </p:nvSpPr>
        <p:spPr>
          <a:xfrm>
            <a:off x="539552" y="1436695"/>
            <a:ext cx="763284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过渡态计算插件，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自带的不理想，需配合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vtstcode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包编译。另外</a:t>
            </a:r>
            <a:r>
              <a:rPr lang="en-US" altLang="zh-CN" sz="1600" dirty="0" err="1">
                <a:solidFill>
                  <a:srgbClr val="FF0000"/>
                </a:solidFill>
              </a:rPr>
              <a:t>vtstcode</a:t>
            </a:r>
            <a:r>
              <a:rPr lang="zh-CN" altLang="en-US" sz="1600" dirty="0">
                <a:solidFill>
                  <a:srgbClr val="FF0000"/>
                </a:solidFill>
              </a:rPr>
              <a:t>和</a:t>
            </a:r>
            <a:r>
              <a:rPr lang="en-US" altLang="zh-CN" sz="1600" dirty="0" err="1">
                <a:solidFill>
                  <a:srgbClr val="FF0000"/>
                </a:solidFill>
              </a:rPr>
              <a:t>vtstscripts</a:t>
            </a:r>
            <a:r>
              <a:rPr lang="zh-CN" altLang="en-US" sz="1600" dirty="0">
                <a:solidFill>
                  <a:srgbClr val="FF0000"/>
                </a:solidFill>
              </a:rPr>
              <a:t>是两回事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vtstcode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里面是编译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vtst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的源码，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vtstscripts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里面是一堆处理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数据的脚本。对于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vtstscripts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，只需要在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bashrc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中设置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 PATH=$PATH:/path/to/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vtstscripts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即可。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vtst</a:t>
            </a:r>
            <a:r>
              <a:rPr lang="en-US" altLang="zh-CN" dirty="0"/>
              <a:t> </a:t>
            </a:r>
            <a:r>
              <a:rPr lang="zh-CN" altLang="en-US" dirty="0"/>
              <a:t>版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dirty="0"/>
              <a:t> </a:t>
            </a:r>
            <a:r>
              <a:rPr lang="zh-CN" altLang="en-US" dirty="0"/>
              <a:t>安装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6866" y="4281726"/>
            <a:ext cx="4565134" cy="6574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3"/>
              </a:rPr>
              <a:t>http://theory.cm.utexas.edu/vtsttools/installation.html</a:t>
            </a:r>
            <a:endParaRPr lang="en-US" altLang="zh-CN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139536" y="876317"/>
            <a:ext cx="8864927" cy="125444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版本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需要额外两个压缩包来使用：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vtstcode-184.tgz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：里面包含要编译进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可执行文件的源码，需要复制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.F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文件到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目录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vtstscripts.tgz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：里面包含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perl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脚本，可解压后，设置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PATH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环境变量到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bashrc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550" y="1924017"/>
            <a:ext cx="7518786" cy="647733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07504" y="2874664"/>
            <a:ext cx="5017720" cy="12484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对于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版本，需要复制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vtstcode5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里的源码；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对于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vasp.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6.1.x - vasp.6.2.0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，复制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vtstcode6.1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的源码；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6.2.1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版本，复制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vtstcode-182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中外层的源码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对于更高的版本，复制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vtstcode-184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中外层的源码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5796136" y="2874664"/>
            <a:ext cx="2098651" cy="18453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里参数设置：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ICHAIN = 0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LCLIME = .TRUE.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IOPT = 1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IMAGES = 1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SPRING = -5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vtst</a:t>
            </a:r>
            <a:r>
              <a:rPr lang="en-US" altLang="zh-CN" dirty="0"/>
              <a:t> </a:t>
            </a:r>
            <a:r>
              <a:rPr lang="zh-CN" altLang="en-US" dirty="0"/>
              <a:t>版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dirty="0"/>
              <a:t> </a:t>
            </a:r>
            <a:r>
              <a:rPr lang="zh-CN" altLang="en-US" dirty="0"/>
              <a:t>安装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13016" y="4155926"/>
            <a:ext cx="8375408" cy="9529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kern="12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3"/>
              </a:rPr>
              <a:t>http://theory.cm.utexas.edu/vtsttools/installation.html</a:t>
            </a:r>
            <a:endParaRPr lang="en-US" altLang="zh-CN" sz="1600" kern="1200" dirty="0">
              <a:solidFill>
                <a:srgbClr val="000000"/>
              </a:solidFill>
              <a:effectLst/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hlinkClick r:id="rId4"/>
              </a:rPr>
              <a:t>https://ac.sugon.com/doc/1.0.6/11250/general-handbook/compile/VASP5.4.4&amp;VTST.html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" name="文本框 1"/>
          <p:cNvSpPr txBox="1"/>
          <p:nvPr/>
        </p:nvSpPr>
        <p:spPr>
          <a:xfrm>
            <a:off x="149329" y="627534"/>
            <a:ext cx="4169731" cy="957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复制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vtstcode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中的源码到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目录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目录下的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main.F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lnSpc>
                <a:spcPct val="120000"/>
              </a:lnSpc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目录下的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.object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119893" y="1549815"/>
            <a:ext cx="4322017" cy="25507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main.F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CHAIN_FORCE(T_INFO%NIONS,DYN%POSION,TOTEN,TIFOR, &amp;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LATT_CUR%A,LATT_CUR%B,IO%IU6)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修改为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CHAIN_FORCE(T_INFO%NIONS,DYN%POSION,TOTEN,TIFOR, &amp;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!    LATT_CUR%A,LATT_CUR%B,IO%IU6)</a:t>
            </a: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TSIF,LATT_CUR%A,LATT_CUR%B,IO%IU6)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对于版本 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&gt;= 6.2.0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 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IF (LCHAIN) CALL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chain_init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T_INFO, IO)</a:t>
            </a:r>
          </a:p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修改为</a:t>
            </a:r>
            <a:endParaRPr lang="en-US" altLang="zh-CN" sz="10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CALL </a:t>
            </a:r>
            <a:r>
              <a:rPr lang="en-US" altLang="zh-CN" sz="10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chain_init</a:t>
            </a:r>
            <a:r>
              <a:rPr lang="en-US" altLang="zh-CN" sz="10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 T_INFO, IO)</a:t>
            </a:r>
          </a:p>
        </p:txBody>
      </p:sp>
      <p:sp>
        <p:nvSpPr>
          <p:cNvPr id="15" name="文本框 14"/>
          <p:cNvSpPr txBox="1"/>
          <p:nvPr/>
        </p:nvSpPr>
        <p:spPr>
          <a:xfrm>
            <a:off x="4322018" y="1468985"/>
            <a:ext cx="4821982" cy="23970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.object</a:t>
            </a: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在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前面插入两行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bfgs.o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dynmat.o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instanton.o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lbfgs.o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sd.o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cg.o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dimer.o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bbm.o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</a:p>
          <a:p>
            <a:pPr>
              <a:lnSpc>
                <a:spcPct val="120000"/>
              </a:lnSpc>
            </a:pP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fire.o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lanczos.o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neb.o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qm.o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\</a:t>
            </a:r>
          </a:p>
          <a:p>
            <a:pPr>
              <a:lnSpc>
                <a:spcPct val="120000"/>
              </a:lnSpc>
            </a:pP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注意 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.object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文件里面有两个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chain.o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，第一个是在定义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版本要编译的文件下，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第二个是在定义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gpu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版本要编译的文件下，</a:t>
            </a:r>
            <a:endParaRPr lang="en-US" altLang="zh-CN" sz="14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添加到第一个 </a:t>
            </a:r>
            <a:r>
              <a:rPr lang="en-US" altLang="zh-CN" sz="14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chain.o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前面即可。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39552" y="627534"/>
            <a:ext cx="7632848" cy="45231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溶剂化环境计算。一般的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计算，模拟环境都是在真空条件下的，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vaspsol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可以实现在水环境下的模拟计算。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INCAR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中需要加入以下参数打开溶剂化开关：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LSOL = .TRUE.   </a:t>
            </a:r>
            <a:br>
              <a:rPr lang="en-US" altLang="zh-CN" sz="1600" dirty="0">
                <a:solidFill>
                  <a:srgbClr val="FF0000"/>
                </a:solidFill>
              </a:rPr>
            </a:br>
            <a:endParaRPr lang="en-US" altLang="zh-CN" sz="16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判断溶剂化计算是否成功，迭代出现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SOL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560" y="2571750"/>
            <a:ext cx="6867588" cy="1727656"/>
          </a:xfrm>
          <a:prstGeom prst="rect">
            <a:avLst/>
          </a:prstGeom>
        </p:spPr>
      </p:pic>
      <p:sp>
        <p:nvSpPr>
          <p:cNvPr id="6" name="文本占位符 5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插件</a:t>
            </a:r>
            <a:r>
              <a:rPr lang="en-US" altLang="zh-CN" dirty="0"/>
              <a:t>-</a:t>
            </a:r>
            <a:r>
              <a:rPr lang="en-US" altLang="zh-CN" dirty="0" err="1"/>
              <a:t>vaspsol</a:t>
            </a:r>
            <a:endParaRPr lang="zh-CN" altLang="en-US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vaspsol</a:t>
            </a:r>
            <a:r>
              <a:rPr lang="en-US" altLang="zh-CN" dirty="0"/>
              <a:t> </a:t>
            </a:r>
            <a:r>
              <a:rPr lang="zh-CN" altLang="en-US" dirty="0"/>
              <a:t>版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dirty="0"/>
              <a:t> </a:t>
            </a:r>
            <a:r>
              <a:rPr lang="zh-CN" altLang="en-US" dirty="0"/>
              <a:t>安装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528" y="958677"/>
            <a:ext cx="7205370" cy="9576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5.4.4 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把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solvation.F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复制到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CPP_OPTIONS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Dsol_compat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（记得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换行）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31857" y="1986806"/>
            <a:ext cx="7154074" cy="12532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&gt;= 6.1.0</a:t>
            </a: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把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solvation.F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复制到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在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中的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CPP_OPTIONS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添加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Dsol_compat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（记得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\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换行）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进入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目录，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patch –p0 &lt; (path to the pbz_patch_610 patch file)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364088" y="3708346"/>
            <a:ext cx="2098651" cy="9529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里参数设置：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LSOL = .TRUE.</a:t>
            </a:r>
            <a:b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EB_K = 80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536" y="4141431"/>
            <a:ext cx="432048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http://bbs.keinsci.com/thread-11372-1-1.html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https://github.com/henniggroup/VASPsol</a:t>
            </a:r>
            <a:endParaRPr lang="en-US" altLang="zh-CN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插件</a:t>
            </a:r>
            <a:r>
              <a:rPr lang="en-US" altLang="zh-CN" dirty="0"/>
              <a:t>-</a:t>
            </a:r>
            <a:r>
              <a:rPr lang="en-US" altLang="zh-CN" dirty="0" err="1"/>
              <a:t>wannier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467544" y="1491630"/>
            <a:ext cx="7632848" cy="2306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wannier用于计算能带等信息有着较高的精度和准确度，配合vasp计算能够更好地拟合能带信息。需要提前编译wannier，vasp编译中在makefile.include需要链接到wannier中的</a:t>
            </a: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libwannier.a。在INCAR中加入以下参数打开开关：</a:t>
            </a:r>
          </a:p>
          <a:p>
            <a:pPr>
              <a:lnSpc>
                <a:spcPct val="15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LWANNIER90=TRUE</a:t>
            </a:r>
          </a:p>
          <a:p>
            <a:pPr>
              <a:lnSpc>
                <a:spcPct val="150000"/>
              </a:lnSpc>
            </a:pPr>
            <a:r>
              <a:rPr lang="zh-CN" altLang="en-US" sz="1600" b="0" i="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之后构建wannier90.win文件，再调用wannier中的wannier90.x，程序命令为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mpirun  -np xxx /path/to/wannier/wannier90.x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wannier90</a:t>
            </a:r>
            <a:r>
              <a:rPr lang="en-US" altLang="zh-CN" dirty="0"/>
              <a:t> </a:t>
            </a:r>
            <a:r>
              <a:rPr lang="zh-CN" altLang="en-US" dirty="0"/>
              <a:t>版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dirty="0"/>
              <a:t> </a:t>
            </a:r>
            <a:r>
              <a:rPr lang="zh-CN" altLang="en-US" dirty="0"/>
              <a:t>安装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323528" y="958677"/>
            <a:ext cx="6460295" cy="95359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先安装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wannier90-2.1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 config/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make.inc.ifort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make.inc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all #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安装完成会出现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wannier90.x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等可执行文件和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libwannier.a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库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724128" y="3523355"/>
            <a:ext cx="3044808" cy="8802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INCAR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里参数设置：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LWANNIER90=TRUE</a:t>
            </a:r>
          </a:p>
          <a:p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不能设置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NPAR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和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NCORE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参数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文本框 8"/>
          <p:cNvSpPr txBox="1"/>
          <p:nvPr/>
        </p:nvSpPr>
        <p:spPr>
          <a:xfrm>
            <a:off x="395536" y="4141431"/>
            <a:ext cx="4320480" cy="6635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参考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3"/>
              </a:rPr>
              <a:t>https://zhuanlan.zhihu.com/p/363382786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37273" y="2055579"/>
            <a:ext cx="9506577" cy="6622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对于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5.4.4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版本，在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https://github.com/Chengcheng-Xiao/VASP2WAN90_v2_fix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下载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mlwf.patch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补丁</a:t>
            </a:r>
            <a:r>
              <a:rPr lang="zh-CN" altLang="en-US" sz="1600" dirty="0"/>
              <a:t>文件，</a:t>
            </a:r>
            <a:endParaRPr lang="en-US" altLang="zh-CN" sz="1600" dirty="0"/>
          </a:p>
          <a:p>
            <a:pPr>
              <a:lnSpc>
                <a:spcPct val="120000"/>
              </a:lnSpc>
            </a:pPr>
            <a:r>
              <a:rPr lang="zh-CN" altLang="en-US" sz="1600" dirty="0"/>
              <a:t>拷贝到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/>
              <a:t>根目录，执行 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patch –p0 &lt;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mlwf.patch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75064" y="2931790"/>
            <a:ext cx="4716548" cy="9589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，加入两行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CPP_OPTIONS += -DVASP2WANNIER90v2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LLIBS += /path/to/your/wannier90_distro/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libwannier.a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插件</a:t>
            </a:r>
            <a:r>
              <a:rPr lang="en-US" altLang="zh-CN" dirty="0"/>
              <a:t>-</a:t>
            </a:r>
            <a:r>
              <a:rPr lang="zh-CN" altLang="en-US" dirty="0"/>
              <a:t>固定基矢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467544" y="699542"/>
            <a:ext cx="7632848" cy="34150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固定晶格矢量。由于结构优化计算，如果设置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ISIF=3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会调整原子位置和晶胞边长从而达到能量最低、体系最稳定的结构，设置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ISIF=2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则只调整原子位置，可能会需要固定某个轴优化，写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OPTCELL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作为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输入文件可以实现任意边固定或放开。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OPTCELL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文件书写格式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1600" dirty="0">
                <a:solidFill>
                  <a:srgbClr val="FF0000"/>
                </a:solidFill>
              </a:rPr>
              <a:t>110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110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000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                                     </a:t>
            </a: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4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zh-CN" alt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固定基矢</a:t>
            </a:r>
            <a:r>
              <a:rPr lang="zh-CN" altLang="en-US" dirty="0"/>
              <a:t>版 </a:t>
            </a:r>
            <a:r>
              <a:rPr lang="en-US" altLang="zh-CN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dirty="0"/>
              <a:t> </a:t>
            </a:r>
            <a:r>
              <a:rPr lang="zh-CN" altLang="en-US" dirty="0"/>
              <a:t>安装</a:t>
            </a:r>
          </a:p>
        </p:txBody>
      </p:sp>
      <p:sp>
        <p:nvSpPr>
          <p:cNvPr id="2" name="文本框 1"/>
          <p:cNvSpPr txBox="1"/>
          <p:nvPr/>
        </p:nvSpPr>
        <p:spPr>
          <a:xfrm>
            <a:off x="705152" y="925935"/>
            <a:ext cx="4661854" cy="18440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/>
              <a:t>该版本主要用于对二维材料的结构优化，</a:t>
            </a:r>
            <a:endParaRPr lang="en-US" altLang="zh-CN" sz="1600" dirty="0"/>
          </a:p>
          <a:p>
            <a:pPr>
              <a:lnSpc>
                <a:spcPct val="120000"/>
              </a:lnSpc>
            </a:pPr>
            <a:r>
              <a:rPr lang="zh-CN" altLang="en-US" sz="1600" dirty="0"/>
              <a:t>重写或覆盖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src</a:t>
            </a:r>
            <a:r>
              <a:rPr lang="en-US" altLang="zh-CN" sz="1600" dirty="0"/>
              <a:t> </a:t>
            </a:r>
            <a:r>
              <a:rPr lang="zh-CN" altLang="en-US" sz="1600" dirty="0"/>
              <a:t>里的 </a:t>
            </a:r>
            <a:r>
              <a:rPr lang="en-US" altLang="zh-CN" sz="1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constr_cell_relax.F</a:t>
            </a:r>
            <a:r>
              <a:rPr lang="en-US" altLang="zh-CN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文件即可。</a:t>
            </a:r>
            <a:endParaRPr lang="en-US" altLang="zh-CN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两种实现方式：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默认固定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轴优化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342900" indent="-342900">
              <a:lnSpc>
                <a:spcPct val="120000"/>
              </a:lnSpc>
              <a:buFont typeface="+mj-lt"/>
              <a:buAutoNum type="arabicPeriod"/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OPTCELL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文件来控制优化方向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工具</a:t>
            </a:r>
            <a:r>
              <a:rPr lang="en-US" altLang="zh-CN" dirty="0"/>
              <a:t>-</a:t>
            </a:r>
            <a:r>
              <a:rPr lang="en-US" altLang="zh-CN" dirty="0" err="1"/>
              <a:t>vaspkit</a:t>
            </a:r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899592" y="1067941"/>
            <a:ext cx="7056784" cy="30076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解压后就有二进制文件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，一般不建议直接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 PATH=$PATH:/path/to/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只可以使用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部分功能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正确安装方法：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FF0000"/>
                </a:solidFill>
              </a:rPr>
              <a:t>source /path/to/</a:t>
            </a:r>
            <a:r>
              <a:rPr lang="en-US" altLang="zh-CN" sz="1600" dirty="0" err="1">
                <a:solidFill>
                  <a:srgbClr val="FF0000"/>
                </a:solidFill>
              </a:rPr>
              <a:t>vaspkit</a:t>
            </a:r>
            <a:r>
              <a:rPr lang="en-US" altLang="zh-CN" sz="1600" dirty="0">
                <a:solidFill>
                  <a:srgbClr val="FF0000"/>
                </a:solidFill>
              </a:rPr>
              <a:t>/setup</a:t>
            </a: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这样会在家目录生成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配置文件，配置文件中可以设置赝势路径和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python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路径等。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文本占位符 1"/>
          <p:cNvSpPr>
            <a:spLocks noGrp="1"/>
          </p:cNvSpPr>
          <p:nvPr>
            <p:ph type="body" sz="quarter" idx="13"/>
          </p:nvPr>
        </p:nvSpPr>
        <p:spPr>
          <a:xfrm>
            <a:off x="179512" y="123478"/>
            <a:ext cx="7560840" cy="470804"/>
          </a:xfrm>
        </p:spPr>
        <p:txBody>
          <a:bodyPr/>
          <a:lstStyle/>
          <a:p>
            <a:r>
              <a:rPr lang="zh-CN" altLang="en-US" dirty="0"/>
              <a:t>目录</a:t>
            </a:r>
          </a:p>
        </p:txBody>
      </p:sp>
      <p:sp>
        <p:nvSpPr>
          <p:cNvPr id="20" name="MH_Others_1"/>
          <p:cNvSpPr/>
          <p:nvPr>
            <p:custDataLst>
              <p:tags r:id="rId1"/>
            </p:custDataLst>
          </p:nvPr>
        </p:nvSpPr>
        <p:spPr>
          <a:xfrm>
            <a:off x="2016150" y="1160435"/>
            <a:ext cx="238125" cy="369396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1" name="MH_Others_2"/>
          <p:cNvSpPr/>
          <p:nvPr>
            <p:custDataLst>
              <p:tags r:id="rId2"/>
            </p:custDataLst>
          </p:nvPr>
        </p:nvSpPr>
        <p:spPr>
          <a:xfrm>
            <a:off x="2016149" y="2202353"/>
            <a:ext cx="238125" cy="369396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22" name="MH_Entry_1">
            <a:hlinkClick r:id="rId11" action="ppaction://hlinksldjump"/>
          </p:cNvPr>
          <p:cNvSpPr/>
          <p:nvPr>
            <p:custDataLst>
              <p:tags r:id="rId3"/>
            </p:custDataLst>
          </p:nvPr>
        </p:nvSpPr>
        <p:spPr>
          <a:xfrm>
            <a:off x="2082826" y="1121369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endParaRPr lang="zh-CN" altLang="en-US" spc="15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6" name="MH_Number_1">
            <a:hlinkClick r:id="rId11" action="ppaction://hlinksldjump"/>
          </p:cNvPr>
          <p:cNvSpPr/>
          <p:nvPr>
            <p:custDataLst>
              <p:tags r:id="rId4"/>
            </p:custDataLst>
          </p:nvPr>
        </p:nvSpPr>
        <p:spPr>
          <a:xfrm>
            <a:off x="2254276" y="1121369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01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28" name="MH_Entry_2">
            <a:hlinkClick r:id="rId11" action="ppaction://hlinksldjump"/>
          </p:cNvPr>
          <p:cNvSpPr/>
          <p:nvPr>
            <p:custDataLst>
              <p:tags r:id="rId5"/>
            </p:custDataLst>
          </p:nvPr>
        </p:nvSpPr>
        <p:spPr>
          <a:xfrm>
            <a:off x="2082826" y="2163290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endParaRPr lang="zh-CN" altLang="en-US" spc="15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29" name="MH_Number_2">
            <a:hlinkClick r:id="rId11" action="ppaction://hlinksldjump"/>
          </p:cNvPr>
          <p:cNvSpPr/>
          <p:nvPr>
            <p:custDataLst>
              <p:tags r:id="rId6"/>
            </p:custDataLst>
          </p:nvPr>
        </p:nvSpPr>
        <p:spPr>
          <a:xfrm>
            <a:off x="2254276" y="2133993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02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0" name="文本占位符 2"/>
          <p:cNvSpPr>
            <a:spLocks noGrp="1"/>
          </p:cNvSpPr>
          <p:nvPr/>
        </p:nvSpPr>
        <p:spPr>
          <a:xfrm>
            <a:off x="2711477" y="1121367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sz="1800" dirty="0"/>
              <a:t>编译环境介绍</a:t>
            </a:r>
          </a:p>
        </p:txBody>
      </p:sp>
      <p:sp>
        <p:nvSpPr>
          <p:cNvPr id="31" name="文本占位符 3"/>
          <p:cNvSpPr>
            <a:spLocks noGrp="1"/>
          </p:cNvSpPr>
          <p:nvPr/>
        </p:nvSpPr>
        <p:spPr>
          <a:xfrm>
            <a:off x="2711477" y="2163287"/>
            <a:ext cx="4343399" cy="398697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VASP</a:t>
            </a:r>
            <a:r>
              <a:rPr lang="zh-CN" altLang="en-US" sz="1800" dirty="0"/>
              <a:t>的介绍和安装</a:t>
            </a:r>
          </a:p>
        </p:txBody>
      </p:sp>
      <p:sp>
        <p:nvSpPr>
          <p:cNvPr id="32" name="MH_Others_2"/>
          <p:cNvSpPr/>
          <p:nvPr>
            <p:custDataLst>
              <p:tags r:id="rId7"/>
            </p:custDataLst>
          </p:nvPr>
        </p:nvSpPr>
        <p:spPr>
          <a:xfrm>
            <a:off x="2016149" y="3282474"/>
            <a:ext cx="238125" cy="369396"/>
          </a:xfrm>
          <a:custGeom>
            <a:avLst/>
            <a:gdLst>
              <a:gd name="connsiteX0" fmla="*/ 203199 w 203199"/>
              <a:gd name="connsiteY0" fmla="*/ 0 h 210018"/>
              <a:gd name="connsiteX1" fmla="*/ 203199 w 203199"/>
              <a:gd name="connsiteY1" fmla="*/ 210018 h 210018"/>
              <a:gd name="connsiteX2" fmla="*/ 0 w 203199"/>
              <a:gd name="connsiteY2" fmla="*/ 210018 h 210018"/>
              <a:gd name="connsiteX3" fmla="*/ 0 w 203199"/>
              <a:gd name="connsiteY3" fmla="*/ 209707 h 2100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3199" h="210018">
                <a:moveTo>
                  <a:pt x="203199" y="0"/>
                </a:moveTo>
                <a:lnTo>
                  <a:pt x="203199" y="210018"/>
                </a:lnTo>
                <a:lnTo>
                  <a:pt x="0" y="210018"/>
                </a:lnTo>
                <a:lnTo>
                  <a:pt x="0" y="209707"/>
                </a:lnTo>
                <a:close/>
              </a:path>
            </a:pathLst>
          </a:custGeom>
          <a:solidFill>
            <a:srgbClr val="E4E4E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81000" tIns="0" rIns="0" bIns="0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400">
              <a:latin typeface="华文细黑" panose="02010600040101010101" pitchFamily="2" charset="-122"/>
              <a:ea typeface="华文细黑" panose="02010600040101010101" pitchFamily="2" charset="-122"/>
            </a:endParaRPr>
          </a:p>
        </p:txBody>
      </p:sp>
      <p:sp>
        <p:nvSpPr>
          <p:cNvPr id="33" name="MH_Entry_2">
            <a:hlinkClick r:id="rId11" action="ppaction://hlinksldjump"/>
          </p:cNvPr>
          <p:cNvSpPr/>
          <p:nvPr>
            <p:custDataLst>
              <p:tags r:id="rId8"/>
            </p:custDataLst>
          </p:nvPr>
        </p:nvSpPr>
        <p:spPr>
          <a:xfrm>
            <a:off x="2082826" y="3243268"/>
            <a:ext cx="4972050" cy="408460"/>
          </a:xfrm>
          <a:custGeom>
            <a:avLst/>
            <a:gdLst>
              <a:gd name="connsiteX0" fmla="*/ 228599 w 6629400"/>
              <a:gd name="connsiteY0" fmla="*/ 126626 h 362857"/>
              <a:gd name="connsiteX1" fmla="*/ 228599 w 6629400"/>
              <a:gd name="connsiteY1" fmla="*/ 362857 h 362857"/>
              <a:gd name="connsiteX2" fmla="*/ 0 w 6629400"/>
              <a:gd name="connsiteY2" fmla="*/ 362857 h 362857"/>
              <a:gd name="connsiteX3" fmla="*/ 0 w 6629400"/>
              <a:gd name="connsiteY3" fmla="*/ 362546 h 362857"/>
              <a:gd name="connsiteX4" fmla="*/ 838200 w 6629400"/>
              <a:gd name="connsiteY4" fmla="*/ 0 h 362857"/>
              <a:gd name="connsiteX5" fmla="*/ 5791200 w 6629400"/>
              <a:gd name="connsiteY5" fmla="*/ 0 h 362857"/>
              <a:gd name="connsiteX6" fmla="*/ 6629400 w 6629400"/>
              <a:gd name="connsiteY6" fmla="*/ 0 h 362857"/>
              <a:gd name="connsiteX7" fmla="*/ 6629400 w 6629400"/>
              <a:gd name="connsiteY7" fmla="*/ 362857 h 362857"/>
              <a:gd name="connsiteX8" fmla="*/ 5791200 w 6629400"/>
              <a:gd name="connsiteY8" fmla="*/ 362857 h 362857"/>
              <a:gd name="connsiteX9" fmla="*/ 838200 w 6629400"/>
              <a:gd name="connsiteY9" fmla="*/ 362857 h 3628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6629400" h="362857">
                <a:moveTo>
                  <a:pt x="228599" y="126626"/>
                </a:moveTo>
                <a:lnTo>
                  <a:pt x="228599" y="362857"/>
                </a:lnTo>
                <a:lnTo>
                  <a:pt x="0" y="362857"/>
                </a:lnTo>
                <a:lnTo>
                  <a:pt x="0" y="362546"/>
                </a:lnTo>
                <a:close/>
                <a:moveTo>
                  <a:pt x="838200" y="0"/>
                </a:moveTo>
                <a:lnTo>
                  <a:pt x="5791200" y="0"/>
                </a:lnTo>
                <a:lnTo>
                  <a:pt x="6629400" y="0"/>
                </a:lnTo>
                <a:lnTo>
                  <a:pt x="6629400" y="362857"/>
                </a:lnTo>
                <a:lnTo>
                  <a:pt x="5791200" y="362857"/>
                </a:lnTo>
                <a:lnTo>
                  <a:pt x="838200" y="362857"/>
                </a:lnTo>
                <a:close/>
              </a:path>
            </a:pathLst>
          </a:custGeom>
          <a:solidFill>
            <a:srgbClr val="AD283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675000" tIns="0" rIns="0" bIns="0" numCol="1" spcCol="0" rtlCol="0" fromWordArt="0" anchor="ctr" anchorCtr="0" forceAA="0" compatLnSpc="1">
            <a:normAutofit/>
          </a:bodyPr>
          <a:lstStyle/>
          <a:p>
            <a:endParaRPr lang="zh-CN" altLang="en-US" spc="150" dirty="0">
              <a:solidFill>
                <a:srgbClr val="FFFFFF"/>
              </a:solidFill>
              <a:latin typeface="+mn-ea"/>
            </a:endParaRPr>
          </a:p>
        </p:txBody>
      </p:sp>
      <p:sp>
        <p:nvSpPr>
          <p:cNvPr id="34" name="MH_Number_2">
            <a:hlinkClick r:id="rId11" action="ppaction://hlinksldjump"/>
          </p:cNvPr>
          <p:cNvSpPr/>
          <p:nvPr>
            <p:custDataLst>
              <p:tags r:id="rId9"/>
            </p:custDataLst>
          </p:nvPr>
        </p:nvSpPr>
        <p:spPr>
          <a:xfrm>
            <a:off x="2254276" y="3223737"/>
            <a:ext cx="457201" cy="408461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0" tIns="0" rIns="0" bIns="0" rtlCol="0" anchor="ctr">
            <a:normAutofit/>
          </a:bodyPr>
          <a:lstStyle/>
          <a:p>
            <a:pPr algn="ctr"/>
            <a:r>
              <a:rPr lang="en-US" altLang="zh-CN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cs typeface="Times New Roman" panose="02020603050405020304" pitchFamily="18" charset="0"/>
              </a:rPr>
              <a:t>03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cs typeface="Times New Roman" panose="02020603050405020304" pitchFamily="18" charset="0"/>
            </a:endParaRPr>
          </a:p>
        </p:txBody>
      </p:sp>
      <p:sp>
        <p:nvSpPr>
          <p:cNvPr id="35" name="文本占位符 4"/>
          <p:cNvSpPr>
            <a:spLocks noGrp="1"/>
          </p:cNvSpPr>
          <p:nvPr/>
        </p:nvSpPr>
        <p:spPr>
          <a:xfrm>
            <a:off x="2711477" y="3243266"/>
            <a:ext cx="4343399" cy="408462"/>
          </a:xfrm>
          <a:prstGeom prst="rect">
            <a:avLst/>
          </a:prstGeom>
        </p:spPr>
        <p:txBody>
          <a:bodyPr anchor="ctr"/>
          <a:lstStyle>
            <a:lvl1pPr marL="0" marR="0" indent="0" algn="l" defTabSz="914400" rtl="0" eaLnBrk="1" fontAlgn="auto" latinLnBrk="0" hangingPunct="1">
              <a:lnSpc>
                <a:spcPct val="12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 sz="1600" kern="120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dirty="0"/>
              <a:t>QE</a:t>
            </a:r>
            <a:r>
              <a:rPr lang="zh-CN" altLang="en-US" sz="1800" dirty="0"/>
              <a:t>的介绍和安装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99592" y="699542"/>
            <a:ext cx="7056784" cy="41541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设置赝势库方法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vi ~/.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LDA_PATH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PBE_PATH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、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GGA_PATH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改为赝势库对应的路径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RECOMMENDED_POTCAR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的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TRUE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改为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FALSE</a:t>
            </a:r>
          </a:p>
          <a:p>
            <a:pPr>
              <a:lnSpc>
                <a:spcPct val="150000"/>
              </a:lnSpc>
            </a:pPr>
            <a:endParaRPr lang="en-US" altLang="zh-CN" sz="1600" dirty="0" err="1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758" y="1499344"/>
            <a:ext cx="5948595" cy="2144812"/>
          </a:xfrm>
          <a:prstGeom prst="rect">
            <a:avLst/>
          </a:prstGeom>
        </p:spPr>
      </p:pic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工具</a:t>
            </a:r>
            <a:r>
              <a:rPr lang="en-US" altLang="zh-CN" dirty="0"/>
              <a:t>-</a:t>
            </a:r>
            <a:r>
              <a:rPr lang="en-US" altLang="zh-CN" dirty="0" err="1"/>
              <a:t>vaspkit</a:t>
            </a:r>
            <a:endParaRPr lang="zh-CN" alt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899592" y="1067364"/>
            <a:ext cx="7056784" cy="3008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bader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电荷计算，分析差分电荷密度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解压即可用，在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bashrc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中设置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 PATH=$PATH:/path/to/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bader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使用方法：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chgsum.pl AECCAR0 AECCAR2</a:t>
            </a: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chgsum.pl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是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vaspkit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里面的脚本，假定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bashrc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中已设置。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bader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CHGCAR -ref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CHGCAR_sum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工具</a:t>
            </a:r>
            <a:r>
              <a:rPr lang="en-US" altLang="zh-CN" dirty="0"/>
              <a:t>-</a:t>
            </a:r>
            <a:r>
              <a:rPr lang="en-US" altLang="zh-CN" dirty="0" err="1"/>
              <a:t>bader</a:t>
            </a:r>
            <a:endParaRPr lang="zh-CN" alt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框 6"/>
          <p:cNvSpPr txBox="1"/>
          <p:nvPr/>
        </p:nvSpPr>
        <p:spPr>
          <a:xfrm>
            <a:off x="539547" y="1851432"/>
            <a:ext cx="7056784" cy="22148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用于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COHP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计算，分析吸附强度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解压即可用，在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</a:rPr>
              <a:t>bashrc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中设置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export PATH=$PATH:/path/to/lobster</a:t>
            </a:r>
          </a:p>
          <a:p>
            <a:pPr>
              <a:lnSpc>
                <a:spcPct val="150000"/>
              </a:lnSpc>
            </a:pPr>
            <a:endParaRPr lang="en-US" altLang="zh-CN" sz="4400" dirty="0">
              <a:solidFill>
                <a:srgbClr val="FF0000"/>
              </a:solidFill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4355465" y="988060"/>
            <a:ext cx="4572000" cy="341503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执行脚本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#!/bin/bash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#SBATCH -J VASP    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#SBATCH -N 1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#SBATCH -n 60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#SBATCH -p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wzhctest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#SBATCH --exclusive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lobster-4.1.0 &lt;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sym typeface="+mn-ea"/>
              </a:rPr>
              <a:t>lobsterin</a:t>
            </a:r>
            <a:endParaRPr lang="en-US" altLang="zh-CN" sz="1600" dirty="0" err="1" smtClean="0">
              <a:solidFill>
                <a:schemeClr val="tx1">
                  <a:lumMod val="75000"/>
                  <a:lumOff val="25000"/>
                </a:schemeClr>
              </a:solidFill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工具</a:t>
            </a:r>
            <a:r>
              <a:rPr lang="en-US" altLang="zh-CN" dirty="0"/>
              <a:t>-</a:t>
            </a:r>
            <a:r>
              <a:rPr lang="en-US" altLang="zh-CN" dirty="0" err="1"/>
              <a:t>lobster</a:t>
            </a:r>
            <a:endParaRPr lang="zh-CN" alt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使用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1907540" y="1151890"/>
            <a:ext cx="5784850" cy="3630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#!/bin/bash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-J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-N 1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--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ntasks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-per-node=128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-p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hfhcnormal01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--exclusive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purge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 compiler/intel/intel-compiler-2017.5.239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mpi/intelmpi/mpi/2017.4.239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srun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=pmi2 /path/to/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/bin/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vasp_std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67544" y="758698"/>
            <a:ext cx="1137619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脚本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 txBox="1"/>
          <p:nvPr/>
        </p:nvSpPr>
        <p:spPr>
          <a:xfrm>
            <a:off x="251520" y="195486"/>
            <a:ext cx="7272807" cy="6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SBATCH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提交作业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520" y="818734"/>
            <a:ext cx="7704856" cy="364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b="1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SBATCH</a:t>
            </a:r>
            <a:r>
              <a:rPr lang="zh-CN" altLang="en-US" sz="1600" b="1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脚本参数介绍</a:t>
            </a:r>
            <a:endParaRPr lang="en-US" altLang="zh-CN" sz="1600" b="1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</p:txBody>
      </p:sp>
      <p:graphicFrame>
        <p:nvGraphicFramePr>
          <p:cNvPr id="2" name="表格 3"/>
          <p:cNvGraphicFramePr>
            <a:graphicFrameLocks noGrp="1"/>
          </p:cNvGraphicFramePr>
          <p:nvPr/>
        </p:nvGraphicFramePr>
        <p:xfrm>
          <a:off x="1115616" y="1210510"/>
          <a:ext cx="6840760" cy="3703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42889"/>
                <a:gridCol w="2177591"/>
                <a:gridCol w="2520280"/>
              </a:tblGrid>
              <a:tr h="370840">
                <a:tc>
                  <a:txBody>
                    <a:bodyPr/>
                    <a:lstStyle/>
                    <a:p>
                      <a:r>
                        <a:rPr lang="zh-CN" altLang="en-US" dirty="0"/>
                        <a:t>选项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含义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dirty="0"/>
                        <a:t>示例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-J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作业名称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-J </a:t>
                      </a:r>
                      <a:r>
                        <a:rPr lang="en-US" altLang="zh-CN" sz="1400" dirty="0" err="1"/>
                        <a:t>wrf</a:t>
                      </a:r>
                      <a:r>
                        <a:rPr lang="en-US" altLang="zh-CN" sz="1400" dirty="0"/>
                        <a:t> </a:t>
                      </a:r>
                      <a:r>
                        <a:rPr lang="zh-CN" altLang="en-US" sz="1400" dirty="0"/>
                        <a:t>表示作业名称为</a:t>
                      </a:r>
                      <a:r>
                        <a:rPr lang="en-US" altLang="zh-CN" sz="1400" dirty="0"/>
                        <a:t>"</a:t>
                      </a:r>
                      <a:r>
                        <a:rPr lang="en-US" altLang="zh-CN" sz="1400" dirty="0" err="1"/>
                        <a:t>wrf</a:t>
                      </a:r>
                      <a:r>
                        <a:rPr lang="en-US" altLang="zh-CN" sz="1400" dirty="0"/>
                        <a:t>"</a:t>
                      </a:r>
                      <a:endParaRPr lang="zh-CN" altLang="en-US" sz="1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总</a:t>
                      </a:r>
                      <a:r>
                        <a:rPr lang="en-US" altLang="zh-CN" sz="16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cpu</a:t>
                      </a:r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核心数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-n 240 </a:t>
                      </a:r>
                      <a:r>
                        <a:rPr lang="zh-CN" altLang="en-US" sz="1400" dirty="0"/>
                        <a:t>表示作业申请</a:t>
                      </a:r>
                      <a:r>
                        <a:rPr lang="en-US" altLang="zh-CN" sz="1400" dirty="0"/>
                        <a:t>240</a:t>
                      </a:r>
                      <a:r>
                        <a:rPr lang="zh-CN" altLang="en-US" sz="1400" dirty="0"/>
                        <a:t>个</a:t>
                      </a:r>
                      <a:r>
                        <a:rPr lang="en-US" altLang="zh-CN" sz="1400" dirty="0" err="1"/>
                        <a:t>cpu</a:t>
                      </a:r>
                      <a:r>
                        <a:rPr lang="zh-CN" altLang="en-US" sz="1400" dirty="0"/>
                        <a:t>核心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-N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节点数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-N 10 </a:t>
                      </a:r>
                      <a:r>
                        <a:rPr lang="zh-CN" altLang="en-US" sz="1400" dirty="0"/>
                        <a:t>表示作业申请</a:t>
                      </a:r>
                      <a:r>
                        <a:rPr lang="en-US" altLang="zh-CN" sz="1400" dirty="0"/>
                        <a:t>10</a:t>
                      </a:r>
                      <a:r>
                        <a:rPr lang="zh-CN" altLang="en-US" sz="1400" dirty="0"/>
                        <a:t>个计算节点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dirty="0"/>
                        <a:t>-p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提交队列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-p </a:t>
                      </a:r>
                      <a:r>
                        <a:rPr lang="en-US" altLang="zh-CN" sz="1400" dirty="0" err="1"/>
                        <a:t>kshctest</a:t>
                      </a:r>
                      <a:r>
                        <a:rPr lang="en-US" altLang="zh-CN" sz="1400" dirty="0"/>
                        <a:t> </a:t>
                      </a:r>
                      <a:r>
                        <a:rPr lang="zh-CN" altLang="en-US" sz="1400" dirty="0"/>
                        <a:t>表示将作业提交到 </a:t>
                      </a:r>
                      <a:r>
                        <a:rPr lang="en-US" altLang="zh-CN" sz="1400" dirty="0" err="1"/>
                        <a:t>kshctest</a:t>
                      </a:r>
                      <a:r>
                        <a:rPr lang="en-US" altLang="zh-CN" sz="1400" dirty="0"/>
                        <a:t> </a:t>
                      </a:r>
                      <a:r>
                        <a:rPr lang="zh-CN" altLang="en-US" sz="1400" dirty="0"/>
                        <a:t>队列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</a:t>
                      </a:r>
                      <a:r>
                        <a:rPr lang="en-US" altLang="zh-CN" sz="1800" b="0" i="0" kern="1200" dirty="0" err="1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ntasks</a:t>
                      </a:r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-per-node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每个节点运行进程数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dirty="0"/>
                        <a:t>--</a:t>
                      </a:r>
                      <a:r>
                        <a:rPr lang="en-US" altLang="zh-CN" sz="1400" dirty="0" err="1"/>
                        <a:t>ntasks</a:t>
                      </a:r>
                      <a:r>
                        <a:rPr lang="en-US" altLang="zh-CN" sz="1400" dirty="0"/>
                        <a:t>-per-node=32 </a:t>
                      </a:r>
                      <a:r>
                        <a:rPr lang="zh-CN" altLang="en-US" sz="1400" dirty="0"/>
                        <a:t>表示每个节点运行</a:t>
                      </a:r>
                      <a:r>
                        <a:rPr lang="en-US" altLang="zh-CN" sz="1400" dirty="0"/>
                        <a:t>32</a:t>
                      </a:r>
                      <a:r>
                        <a:rPr lang="zh-CN" altLang="en-US" sz="1400" dirty="0"/>
                        <a:t>个进程（任务）</a:t>
                      </a: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--exclusive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独占计算节点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zh-CN" altLang="en-US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800" b="0" i="0" kern="1200" dirty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--mem=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CN" altLang="en-US" sz="1600" dirty="0"/>
                        <a:t>指定内存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--mem=2G 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限定作业在每个节点最多占用</a:t>
                      </a:r>
                      <a:r>
                        <a:rPr lang="en-US" altLang="zh-CN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2G</a:t>
                      </a:r>
                      <a:r>
                        <a:rPr lang="zh-CN" altLang="en-US" sz="14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的最大内存</a:t>
                      </a:r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占位符 1"/>
          <p:cNvSpPr txBox="1"/>
          <p:nvPr/>
        </p:nvSpPr>
        <p:spPr>
          <a:xfrm>
            <a:off x="251520" y="195486"/>
            <a:ext cx="7272807" cy="6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SBATCH</a:t>
            </a: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提交作业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251520" y="818734"/>
            <a:ext cx="7704856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SBATCH提交作业范例（VASP）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394632"/>
            <a:ext cx="5820320" cy="282942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QE </a:t>
            </a:r>
            <a:r>
              <a:rPr lang="zh-CN" altLang="en-US" dirty="0"/>
              <a:t>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79512" y="726852"/>
            <a:ext cx="8712968" cy="1511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仿宋" panose="02010609060101010101" pitchFamily="49" charset="-122"/>
                <a:cs typeface="Times New Roman" panose="02020603050405020304" pitchFamily="18" charset="0"/>
              </a:rPr>
              <a:t>Quantum ESPRESSO 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是一款集成多模块的开源软件，基于密度泛函理论、平面波及赝势，可用于纳米尺度下的材料建模及电子结构计算。 核 心 模 块 为 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PWscf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（ 平 面 波 自 洽 场 ） 和 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CP(Car-</a:t>
            </a:r>
            <a:r>
              <a:rPr lang="en-US" altLang="zh-CN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Parrinello</a:t>
            </a:r>
            <a:r>
              <a:rPr lang="en-US" altLang="zh-CN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)</a:t>
            </a:r>
            <a:r>
              <a:rPr lang="zh-CN" altLang="en-US" sz="1600" dirty="0">
                <a:solidFill>
                  <a:srgbClr val="000000"/>
                </a:solidFill>
                <a:effectLst/>
                <a:latin typeface="宋体" panose="02010600030101010101" pitchFamily="2" charset="-122"/>
                <a:ea typeface="宋体" panose="02010600030101010101" pitchFamily="2" charset="-122"/>
              </a:rPr>
              <a:t>，用于在密度泛函理论框架下用平面波基组和赝势计算电子结构性质。此外，该软件还包括其它用于特定计算的模块。</a:t>
            </a:r>
            <a:endParaRPr lang="en-US" altLang="zh-CN" sz="1600" b="0" i="0" dirty="0">
              <a:solidFill>
                <a:srgbClr val="222222"/>
              </a:solidFill>
              <a:effectLst/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0" y="4688685"/>
            <a:ext cx="3798732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官网：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https://www.quantum-espresso.org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5" y="2421116"/>
            <a:ext cx="8856984" cy="2231681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QE </a:t>
            </a:r>
            <a:r>
              <a:rPr lang="zh-CN" altLang="en-US" dirty="0"/>
              <a:t>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395536" y="987574"/>
            <a:ext cx="7866256" cy="36121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purge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compiler/intel/2017.5.239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/2017.4.239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./configure --prefix=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安装路径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FCFLAGS=-march=core-avx2 CFLAGS=-march=core-avx2 \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FFLAGS=-march=core-avx2  MPIF90=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mpiifort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F90=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mpiifort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MPICC=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mpiicc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all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install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需要外部库的，下载源码在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archive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目录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epw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2440305" y="771525"/>
            <a:ext cx="5365750" cy="392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#!/bin/bash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-J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-N 2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--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ntasks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-per-node=30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-p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kshctest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#SBATCH --exclusive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purge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module load  compiler/intel/intel-compiler-2017.5.239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module load </a:t>
            </a:r>
            <a:r>
              <a:rPr lang="en-US" altLang="zh-CN" sz="160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mpi/intelmpi/mpi/2017.4.239</a:t>
            </a:r>
            <a:endParaRPr lang="en-US" altLang="zh-CN" sz="160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export PATH=$PATH:/path/to/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/bin</a:t>
            </a:r>
          </a:p>
          <a:p>
            <a:pPr>
              <a:lnSpc>
                <a:spcPct val="120000"/>
              </a:lnSpc>
            </a:pPr>
            <a:endParaRPr lang="pt-BR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srun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--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=pmi2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pw.x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&lt; scf.in &gt;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scf.out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79512" y="690716"/>
            <a:ext cx="914033" cy="36676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QE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脚本</a:t>
            </a:r>
          </a:p>
        </p:txBody>
      </p:sp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QE </a:t>
            </a:r>
            <a:r>
              <a:rPr lang="zh-CN" altLang="en-US" dirty="0"/>
              <a:t>使用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QE </a:t>
            </a:r>
            <a:r>
              <a:rPr lang="zh-CN" altLang="en-US" dirty="0"/>
              <a:t>使用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251460" y="843915"/>
            <a:ext cx="6021705" cy="386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中心目前部署了这几种版本，可以直接调用免安装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5240" y="1635760"/>
            <a:ext cx="4213860" cy="123444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394970" y="3147695"/>
            <a:ext cx="6021705" cy="6813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加载方式</a:t>
            </a:r>
            <a:b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module load apps/quantum-espresso/intelmpi/6.2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文本占位符 7"/>
          <p:cNvSpPr txBox="1"/>
          <p:nvPr/>
        </p:nvSpPr>
        <p:spPr>
          <a:xfrm>
            <a:off x="251520" y="267494"/>
            <a:ext cx="7272807" cy="6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常用编译器介绍</a:t>
            </a:r>
          </a:p>
        </p:txBody>
      </p:sp>
      <p:sp>
        <p:nvSpPr>
          <p:cNvPr id="49" name="TextBox 1"/>
          <p:cNvSpPr txBox="1"/>
          <p:nvPr/>
        </p:nvSpPr>
        <p:spPr>
          <a:xfrm>
            <a:off x="251520" y="896183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GCC</a:t>
            </a:r>
            <a:r>
              <a: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rPr>
              <a:t>编译器； </a:t>
            </a:r>
            <a:endParaRPr lang="en-US" altLang="zh-CN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	</a:t>
            </a:r>
          </a:p>
          <a:p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操作系统的版本是：  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gcc-4.8.5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；</a:t>
            </a:r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可加载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GCC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版本有：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gcc-10.3.0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gcc-8.4.0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 gcc-7.3.1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gcc-4.9.3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gcc-4.9.0</a:t>
            </a: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	</a:t>
            </a:r>
          </a:p>
          <a:p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50" name="图片 4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79662"/>
            <a:ext cx="6012160" cy="1119466"/>
          </a:xfrm>
          <a:prstGeom prst="rect">
            <a:avLst/>
          </a:prstGeom>
        </p:spPr>
      </p:pic>
      <p:pic>
        <p:nvPicPr>
          <p:cNvPr id="51" name="图片 5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507854"/>
            <a:ext cx="6012160" cy="1045124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7"/>
          <p:cNvSpPr txBox="1"/>
          <p:nvPr/>
        </p:nvSpPr>
        <p:spPr>
          <a:xfrm>
            <a:off x="251520" y="267494"/>
            <a:ext cx="7272807" cy="6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常用编译器版本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8" name="TextBox 1"/>
          <p:cNvSpPr txBox="1"/>
          <p:nvPr/>
        </p:nvSpPr>
        <p:spPr>
          <a:xfrm>
            <a:off x="251520" y="896183"/>
            <a:ext cx="864096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Intel</a:t>
            </a:r>
            <a:r>
              <a: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rPr>
              <a:t>编译器； </a:t>
            </a:r>
            <a:endParaRPr lang="en-US" altLang="zh-CN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默认加载的版本是：  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Intel-2017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；</a:t>
            </a:r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可加载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Intel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版本有：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Intel-2017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Intel-2020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Intel-2021</a:t>
            </a:r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；</a:t>
            </a:r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prstClr val="black"/>
                </a:solidFill>
                <a:ea typeface="宋体" panose="02010600030101010101" pitchFamily="2" charset="-122"/>
              </a:rPr>
              <a:t>  </a:t>
            </a:r>
            <a:endParaRPr lang="en-US" altLang="zh-CN" sz="1600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	</a:t>
            </a:r>
          </a:p>
          <a:p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859" y="1737659"/>
            <a:ext cx="6948264" cy="9513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498761"/>
            <a:ext cx="6948264" cy="1377245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占位符 7"/>
          <p:cNvSpPr txBox="1"/>
          <p:nvPr/>
        </p:nvSpPr>
        <p:spPr>
          <a:xfrm>
            <a:off x="251520" y="267494"/>
            <a:ext cx="7272807" cy="6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MPI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编译环境的使用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51520" y="872476"/>
            <a:ext cx="864096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         并行计算（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parallel computing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）是指，将一个应用分解成多个子任务，分配给不同的处理器，各个处理器之间相互协同，并行地执行子任务，从而达到加速求解速度，或者求解应用问题规模的目的。</a:t>
            </a:r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         </a:t>
            </a:r>
            <a:r>
              <a:rPr lang="zh-CN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程序如果需要实现并行计算，那么在编译的时候需要在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MPI</a:t>
            </a:r>
            <a:r>
              <a:rPr lang="zh-CN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环境下编译。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的全称是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Message Passing Interface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即标准消息传递界面，可以用于并行计算。</a:t>
            </a:r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         主流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环境有</a:t>
            </a:r>
            <a:r>
              <a:rPr lang="en-US" altLang="zh-CN" sz="1600" dirty="0" err="1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IntelMPI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、</a:t>
            </a:r>
            <a:r>
              <a:rPr lang="en-US" altLang="zh-CN" sz="1600" dirty="0" err="1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OpenMPI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、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MPICH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等。</a:t>
            </a:r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         合肥中心</a:t>
            </a:r>
            <a:r>
              <a:rPr lang="en-US" altLang="zh-CN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环境有</a:t>
            </a:r>
            <a:r>
              <a:rPr lang="en-US" altLang="zh-CN" sz="1600" dirty="0" err="1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IntelMPI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和</a:t>
            </a:r>
            <a:r>
              <a:rPr lang="en-US" altLang="zh-CN" sz="1600" dirty="0" err="1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OpenMPI</a:t>
            </a:r>
            <a:r>
              <a:rPr lang="zh-CN" altLang="en-US" sz="1600" dirty="0">
                <a:solidFill>
                  <a:srgbClr val="121212"/>
                </a:solidFill>
                <a:latin typeface="-apple-system"/>
                <a:ea typeface="宋体" panose="02010600030101010101" pitchFamily="2" charset="-122"/>
              </a:rPr>
              <a:t>。</a:t>
            </a:r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	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3439442"/>
            <a:ext cx="7488832" cy="137004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文本占位符 7"/>
          <p:cNvSpPr txBox="1"/>
          <p:nvPr/>
        </p:nvSpPr>
        <p:spPr>
          <a:xfrm>
            <a:off x="251520" y="267494"/>
            <a:ext cx="7272807" cy="623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fontAlgn="auto" latinLnBrk="0" hangingPunct="1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lang="zh-CN" altLang="en-US" sz="2800" b="1" kern="1200" dirty="0"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r>
              <a:rPr kumimoji="0" lang="en-US" altLang="zh-CN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MPI</a:t>
            </a:r>
            <a:r>
              <a:rPr kumimoji="0" lang="zh-CN" altLang="en-US" sz="2800" b="1" i="0" u="none" strike="noStrike" kern="1200" cap="none" spc="0" normalizeH="0" baseline="0" noProof="0">
                <a:ln>
                  <a:noFill/>
                </a:ln>
                <a:solidFill>
                  <a:sysClr val="windowText" lastClr="000000">
                    <a:lumMod val="65000"/>
                    <a:lumOff val="35000"/>
                  </a:sysClr>
                </a:solidFill>
                <a:effectLst/>
                <a:uLnTx/>
                <a:uFillTx/>
                <a:latin typeface="微软雅黑" panose="020B0503020204020204" pitchFamily="34" charset="-122"/>
                <a:ea typeface="微软雅黑" panose="020B0503020204020204" pitchFamily="34" charset="-122"/>
                <a:cs typeface="+mn-cs"/>
              </a:rPr>
              <a:t>编译环境的使用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>
                  <a:lumMod val="65000"/>
                  <a:lumOff val="35000"/>
                </a:sysClr>
              </a:solidFill>
              <a:effectLst/>
              <a:uLnTx/>
              <a:uFillTx/>
              <a:latin typeface="微软雅黑" panose="020B0503020204020204" pitchFamily="34" charset="-122"/>
              <a:ea typeface="微软雅黑" panose="020B0503020204020204" pitchFamily="34" charset="-122"/>
              <a:cs typeface="+mn-cs"/>
            </a:endParaRPr>
          </a:p>
        </p:txBody>
      </p:sp>
      <p:sp>
        <p:nvSpPr>
          <p:cNvPr id="12" name="TextBox 1"/>
          <p:cNvSpPr txBox="1"/>
          <p:nvPr/>
        </p:nvSpPr>
        <p:spPr>
          <a:xfrm>
            <a:off x="251520" y="872476"/>
            <a:ext cx="864096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rPr>
              <a:t>两种</a:t>
            </a:r>
            <a:r>
              <a:rPr lang="en-US" altLang="zh-CN" sz="1600" b="1" dirty="0">
                <a:solidFill>
                  <a:prstClr val="black"/>
                </a:solidFill>
                <a:ea typeface="宋体" panose="02010600030101010101" pitchFamily="2" charset="-122"/>
              </a:rPr>
              <a:t>MPI</a:t>
            </a:r>
            <a:r>
              <a:rPr lang="zh-CN" altLang="en-US" sz="1600" b="1" dirty="0">
                <a:solidFill>
                  <a:prstClr val="black"/>
                </a:solidFill>
                <a:ea typeface="宋体" panose="02010600030101010101" pitchFamily="2" charset="-122"/>
              </a:rPr>
              <a:t>区别</a:t>
            </a:r>
            <a:endParaRPr lang="en-US" altLang="zh-CN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000000"/>
              </a:solidFill>
              <a:latin typeface="BousungEG-Light-GB"/>
              <a:ea typeface="宋体" panose="02010600030101010101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endParaRPr lang="en-US" altLang="zh-CN" sz="1600" dirty="0">
              <a:solidFill>
                <a:srgbClr val="121212"/>
              </a:solidFill>
              <a:latin typeface="-apple-system"/>
              <a:ea typeface="宋体" panose="02010600030101010101" pitchFamily="2" charset="-122"/>
            </a:endParaRPr>
          </a:p>
          <a:p>
            <a: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  <a:t/>
            </a:r>
            <a:br>
              <a:rPr lang="zh-CN" altLang="en-US" sz="1600" dirty="0">
                <a:solidFill>
                  <a:srgbClr val="333333"/>
                </a:solidFill>
                <a:latin typeface="Arial" panose="020B0604020202020204" pitchFamily="34" charset="0"/>
                <a:ea typeface="宋体" panose="02010600030101010101" pitchFamily="2" charset="-122"/>
              </a:rPr>
            </a:br>
            <a:endParaRPr lang="en-US" altLang="zh-CN" sz="1600" b="1" dirty="0">
              <a:solidFill>
                <a:prstClr val="black"/>
              </a:solidFill>
              <a:ea typeface="宋体" panose="02010600030101010101" pitchFamily="2" charset="-122"/>
            </a:endParaRPr>
          </a:p>
          <a:p>
            <a:r>
              <a:rPr lang="en-US" altLang="zh-CN" sz="1600" dirty="0">
                <a:solidFill>
                  <a:prstClr val="black"/>
                </a:solidFill>
                <a:ea typeface="宋体" panose="02010600030101010101" pitchFamily="2" charset="-122"/>
              </a:rPr>
              <a:t>	</a:t>
            </a:r>
            <a:endParaRPr lang="zh-CN" altLang="en-US" sz="1600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  <p:graphicFrame>
        <p:nvGraphicFramePr>
          <p:cNvPr id="13" name="表格 3"/>
          <p:cNvGraphicFramePr>
            <a:graphicFrameLocks noGrp="1"/>
          </p:cNvGraphicFramePr>
          <p:nvPr/>
        </p:nvGraphicFramePr>
        <p:xfrm>
          <a:off x="251520" y="1495724"/>
          <a:ext cx="6912768" cy="2595880"/>
        </p:xfrm>
        <a:graphic>
          <a:graphicData uri="http://schemas.openxmlformats.org/drawingml/2006/table">
            <a:tbl>
              <a:tblPr firstRow="1" bandRow="1"/>
              <a:tblGrid>
                <a:gridCol w="1524000"/>
                <a:gridCol w="1524000"/>
                <a:gridCol w="1704528"/>
                <a:gridCol w="2160240"/>
              </a:tblGrid>
              <a:tr h="37084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MPI</a:t>
                      </a:r>
                      <a:endParaRPr lang="zh-CN" altLang="en-US" dirty="0"/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编译命令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支持语言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b="1" kern="1200">
                          <a:solidFill>
                            <a:schemeClr val="lt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zh-CN" altLang="en-US" dirty="0"/>
                        <a:t>并行启动命令</a:t>
                      </a:r>
                    </a:p>
                  </a:txBody>
                  <a:tcPr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381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/>
                    </a:solidFill>
                  </a:tcPr>
                </a:tc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OpenMPI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mpicc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mpirun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err="1">
                          <a:effectLst/>
                        </a:rPr>
                        <a:t>srun</a:t>
                      </a:r>
                      <a:r>
                        <a:rPr lang="en-US" altLang="zh-CN" dirty="0">
                          <a:effectLst/>
                        </a:rPr>
                        <a:t> --</a:t>
                      </a:r>
                      <a:r>
                        <a:rPr lang="en-US" altLang="zh-CN" dirty="0" err="1">
                          <a:effectLst/>
                        </a:rPr>
                        <a:t>mpi</a:t>
                      </a:r>
                      <a:r>
                        <a:rPr lang="en-US" altLang="zh-CN" dirty="0">
                          <a:effectLst/>
                        </a:rPr>
                        <a:t>=pmix_v3</a:t>
                      </a:r>
                    </a:p>
                    <a:p>
                      <a:pPr algn="ctr"/>
                      <a:endParaRPr lang="en-US" altLang="zh-CN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381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mpicxx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C/C++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mpifc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Fortran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370840"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IntelMPI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mpiicc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C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rowSpan="3"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mpirun</a:t>
                      </a:r>
                      <a:endParaRPr lang="en-US" altLang="zh-CN" dirty="0"/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dirty="0" err="1">
                          <a:effectLst/>
                        </a:rPr>
                        <a:t>srun</a:t>
                      </a:r>
                      <a:r>
                        <a:rPr lang="en-US" altLang="zh-CN" dirty="0">
                          <a:effectLst/>
                        </a:rPr>
                        <a:t> --</a:t>
                      </a:r>
                      <a:r>
                        <a:rPr lang="en-US" altLang="zh-CN" dirty="0" err="1">
                          <a:effectLst/>
                        </a:rPr>
                        <a:t>mpi</a:t>
                      </a:r>
                      <a:r>
                        <a:rPr lang="en-US" altLang="zh-CN" dirty="0">
                          <a:effectLst/>
                        </a:rPr>
                        <a:t>=pmi2</a:t>
                      </a:r>
                    </a:p>
                    <a:p>
                      <a:pPr algn="ctr"/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mpiicpc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C++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4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  <a:tr h="370840"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/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 err="1"/>
                        <a:t>mpiifort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ctr"/>
                      <a:r>
                        <a:rPr lang="en-US" altLang="zh-CN" dirty="0"/>
                        <a:t>Fortran</a:t>
                      </a:r>
                      <a:endParaRPr lang="zh-CN" altLang="en-US" dirty="0"/>
                    </a:p>
                  </a:txBody>
                  <a:tcPr anchor="ctr">
                    <a:lnL w="12700" cmpd="sng">
                      <a:solidFill>
                        <a:sysClr val="window" lastClr="FFFFFF"/>
                      </a:solidFill>
                    </a:lnL>
                    <a:lnR w="12700" cmpd="sng">
                      <a:solidFill>
                        <a:sysClr val="window" lastClr="FFFFFF"/>
                      </a:solidFill>
                    </a:lnR>
                    <a:lnT w="12700" cmpd="sng">
                      <a:solidFill>
                        <a:sysClr val="window" lastClr="FFFFFF"/>
                      </a:solidFill>
                    </a:lnT>
                    <a:lnB w="12700" cmpd="sng">
                      <a:solidFill>
                        <a:sysClr val="window" lastClr="FFFFFF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4F81BD">
                        <a:tint val="20000"/>
                      </a:srgb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zh-CN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14" name="文本框 13"/>
          <p:cNvSpPr txBox="1"/>
          <p:nvPr/>
        </p:nvSpPr>
        <p:spPr>
          <a:xfrm>
            <a:off x="251520" y="4277498"/>
            <a:ext cx="712879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zh-CN" altLang="en-US" b="1" dirty="0">
                <a:solidFill>
                  <a:srgbClr val="FF0000"/>
                </a:solidFill>
                <a:ea typeface="宋体" panose="02010600030101010101" pitchFamily="2" charset="-122"/>
              </a:rPr>
              <a:t>注意：</a:t>
            </a:r>
            <a:r>
              <a:rPr lang="en-US" altLang="zh-CN" dirty="0" err="1">
                <a:solidFill>
                  <a:srgbClr val="FF0000"/>
                </a:solidFill>
                <a:ea typeface="宋体" panose="02010600030101010101" pitchFamily="2" charset="-122"/>
              </a:rPr>
              <a:t>srun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 --</a:t>
            </a:r>
            <a:r>
              <a:rPr lang="en-US" altLang="zh-CN" dirty="0" err="1">
                <a:solidFill>
                  <a:srgbClr val="FF0000"/>
                </a:solidFill>
                <a:ea typeface="宋体" panose="02010600030101010101" pitchFamily="2" charset="-122"/>
              </a:rPr>
              <a:t>mpi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=pmix_v3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可在</a:t>
            </a:r>
            <a:r>
              <a:rPr lang="en-US" altLang="zh-CN" dirty="0">
                <a:solidFill>
                  <a:srgbClr val="FF0000"/>
                </a:solidFill>
                <a:ea typeface="宋体" panose="02010600030101010101" pitchFamily="2" charset="-122"/>
              </a:rPr>
              <a:t>IntelMPI2020</a:t>
            </a:r>
            <a:r>
              <a:rPr lang="zh-CN" altLang="en-US" dirty="0">
                <a:solidFill>
                  <a:srgbClr val="FF0000"/>
                </a:solidFill>
                <a:ea typeface="宋体" panose="02010600030101010101" pitchFamily="2" charset="-122"/>
              </a:rPr>
              <a:t>下使用</a:t>
            </a:r>
          </a:p>
          <a:p>
            <a:endParaRPr lang="en-US" altLang="zh-CN" b="1" dirty="0">
              <a:solidFill>
                <a:prstClr val="black"/>
              </a:solidFill>
              <a:ea typeface="宋体" panose="02010600030101010101" pitchFamily="2" charset="-122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介绍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101265" y="783333"/>
            <a:ext cx="8593155" cy="22086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Vienna Ab-</a:t>
            </a:r>
            <a:r>
              <a:rPr lang="en-US" altLang="zh-CN" sz="1600" dirty="0" err="1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inito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Simulation Package</a:t>
            </a:r>
            <a:r>
              <a:rPr lang="zh-CN" altLang="en-US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）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是维也纳大学 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Hafner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小组开发的进行电子结构计算和量子力学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-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分子动力学模拟软件包。它是目前材料模拟和计算物质科学研究中十分流行的商用软件之一。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VASP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是基于贋势平面波基组的第一性原理密度泛函计算程序，</a:t>
            </a:r>
            <a:r>
              <a:rPr lang="en-US" altLang="zh-CN" sz="1600" dirty="0"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latin typeface="宋体" panose="02010600030101010101" pitchFamily="2" charset="-122"/>
                <a:ea typeface="宋体" panose="02010600030101010101" pitchFamily="2" charset="-122"/>
              </a:rPr>
              <a:t> </a:t>
            </a:r>
            <a:r>
              <a:rPr lang="zh-CN" altLang="en-US" sz="1600" dirty="0">
                <a:latin typeface="宋体" panose="02010600030101010101" pitchFamily="2" charset="-122"/>
                <a:ea typeface="宋体" panose="02010600030101010101" pitchFamily="2" charset="-122"/>
              </a:rPr>
              <a:t>软件作为目前国内国际上权威的第一性原理计算软件，可以研究多种体系，包括金属及其氧化物、半导体、晶体、掺杂体系、纳米材料、分子、团簇、表面体系和界面体系等。 </a:t>
            </a:r>
          </a:p>
          <a:p>
            <a:pPr>
              <a:lnSpc>
                <a:spcPct val="120000"/>
              </a:lnSpc>
            </a:pP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5496" y="2830445"/>
            <a:ext cx="8964488" cy="15413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vasp_std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       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标准版，用于执行大多数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计算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vasp_ncl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     执行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non collinear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计算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（</a:t>
            </a:r>
            <a:r>
              <a:rPr lang="en-US" altLang="zh-CN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INCAR 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里关键参数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LSORBIT=TRUE </a:t>
            </a:r>
            <a:r>
              <a:rPr lang="zh-CN" altLang="en-US" sz="1400" dirty="0">
                <a:latin typeface="宋体" panose="02010600030101010101" pitchFamily="2" charset="-122"/>
                <a:ea typeface="宋体" panose="02010600030101010101" pitchFamily="2" charset="-122"/>
              </a:rPr>
              <a:t>或</a:t>
            </a:r>
            <a:r>
              <a:rPr lang="zh-CN" altLang="en-US" sz="1400" dirty="0"/>
              <a:t> </a:t>
            </a:r>
            <a:r>
              <a:rPr lang="en-US" altLang="zh-CN" sz="1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LNONCOLLINEAR = TRUE</a:t>
            </a: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 ）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vasp_gam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   适用于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k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点只取一个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Gamma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点的算例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vasp_gpu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      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GPU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加速版的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vasp_std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vasp_gpu_ncl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GPU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加速版的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</a:rPr>
              <a:t>vasp_ncl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107504" y="4730214"/>
            <a:ext cx="2583271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官网：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hlinkClick r:id="rId2"/>
              </a:rPr>
              <a:t>https://www.vasp.at/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安装</a:t>
            </a:r>
          </a:p>
        </p:txBody>
      </p:sp>
      <p:sp>
        <p:nvSpPr>
          <p:cNvPr id="3" name="文本框 2"/>
          <p:cNvSpPr txBox="1"/>
          <p:nvPr/>
        </p:nvSpPr>
        <p:spPr>
          <a:xfrm>
            <a:off x="0" y="2577871"/>
            <a:ext cx="4594528" cy="18393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purge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compiler/intel/2017.5.239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intelmpi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/2017.4.239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 arch/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makefile.include.linux_intel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或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–j 3</a:t>
            </a:r>
          </a:p>
        </p:txBody>
      </p:sp>
      <p:sp>
        <p:nvSpPr>
          <p:cNvPr id="10" name="文本框 9"/>
          <p:cNvSpPr txBox="1"/>
          <p:nvPr/>
        </p:nvSpPr>
        <p:spPr>
          <a:xfrm>
            <a:off x="215038" y="945457"/>
            <a:ext cx="1944216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安装包结构</a:t>
            </a:r>
          </a:p>
        </p:txBody>
      </p:sp>
      <p:sp>
        <p:nvSpPr>
          <p:cNvPr id="12" name="文本框 11"/>
          <p:cNvSpPr txBox="1"/>
          <p:nvPr/>
        </p:nvSpPr>
        <p:spPr>
          <a:xfrm>
            <a:off x="4432096" y="2755417"/>
            <a:ext cx="4748416" cy="15445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veryclean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#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清除编译过程的临时文件，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等同于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rm –rf build/*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std     #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只编译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vasp_std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可执行文件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 std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ncl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gam  #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编译 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cpu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版本的可执行文件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512" y="1513288"/>
            <a:ext cx="7719622" cy="62641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US" altLang="zh-CN" dirty="0"/>
              <a:t>VASP </a:t>
            </a:r>
            <a:r>
              <a:rPr lang="zh-CN" altLang="en-US" dirty="0"/>
              <a:t>安装</a:t>
            </a:r>
          </a:p>
        </p:txBody>
      </p:sp>
      <p:sp>
        <p:nvSpPr>
          <p:cNvPr id="4" name="文本框 3"/>
          <p:cNvSpPr txBox="1"/>
          <p:nvPr/>
        </p:nvSpPr>
        <p:spPr>
          <a:xfrm>
            <a:off x="251520" y="1131590"/>
            <a:ext cx="1944216" cy="3668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使用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hpcx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编译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3275856" y="627929"/>
            <a:ext cx="4594528" cy="1543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purge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compiler/intel/2017.5.239</a:t>
            </a: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module load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mpi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hpcx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/2.4.1/intel-2017.5.239</a:t>
            </a:r>
          </a:p>
          <a:p>
            <a:pPr>
              <a:lnSpc>
                <a:spcPct val="120000"/>
              </a:lnSpc>
            </a:pP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cp arch/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makefile.include.linux_intel</a:t>
            </a:r>
            <a:r>
              <a:rPr lang="en-US" altLang="zh-CN" sz="1600" dirty="0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</a:t>
            </a:r>
            <a:endParaRPr lang="en-US" altLang="zh-CN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70" y="3379230"/>
            <a:ext cx="6070912" cy="1524078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0323" y="2571136"/>
            <a:ext cx="5092962" cy="723937"/>
          </a:xfrm>
          <a:prstGeom prst="rect">
            <a:avLst/>
          </a:prstGeom>
        </p:spPr>
      </p:pic>
      <p:sp>
        <p:nvSpPr>
          <p:cNvPr id="12" name="文本框 11"/>
          <p:cNvSpPr txBox="1"/>
          <p:nvPr/>
        </p:nvSpPr>
        <p:spPr>
          <a:xfrm>
            <a:off x="321844" y="2141384"/>
            <a:ext cx="2003690" cy="3668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修改 </a:t>
            </a:r>
            <a:r>
              <a:rPr lang="en-US" altLang="zh-CN" sz="1600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makefile.include</a:t>
            </a:r>
            <a:endParaRPr lang="zh-CN" altLang="en-US" sz="1600" dirty="0">
              <a:solidFill>
                <a:schemeClr val="tx1">
                  <a:lumMod val="75000"/>
                  <a:lumOff val="2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_CONTENTSID" val="269"/>
  <p:tag name="MH_SECTIONID" val="270,271,"/>
  <p:tag name="KSO_WPP_MARK_KEY" val="105d64c3-b5e8-42bf-a49f-d54ee088e336"/>
  <p:tag name="COMMONDATA" val="eyJoZGlkIjoiYmRmNjFiM2ZjYjkyMjY1YjBhZGI4MjcwNDQzNGM5M2M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NUMBER"/>
  <p:tag name="ID" val="626781"/>
  <p:tag name="MH_ORDER" val="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OTHERS"/>
  <p:tag name="ID" val="62678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OTHERS"/>
  <p:tag name="ID" val="62678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ENTRY"/>
  <p:tag name="ID" val="626781"/>
  <p:tag name="MH_ORDER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NUMBER"/>
  <p:tag name="ID" val="626781"/>
  <p:tag name="MH_ORDER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ENTRY"/>
  <p:tag name="ID" val="626781"/>
  <p:tag name="MH_ORDER" val="2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NUMBER"/>
  <p:tag name="ID" val="626781"/>
  <p:tag name="MH_ORDER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OTHERS"/>
  <p:tag name="ID" val="62678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70406221723"/>
  <p:tag name="MH_LIBRARY" val="CONTENTS"/>
  <p:tag name="MH_TYPE" val="ENTRY"/>
  <p:tag name="ID" val="626781"/>
  <p:tag name="MH_ORDER" val="2"/>
</p:tagLst>
</file>

<file path=ppt/theme/theme1.xml><?xml version="1.0" encoding="utf-8"?>
<a:theme xmlns:a="http://schemas.openxmlformats.org/drawingml/2006/main" name="演示文稿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自定义 1">
      <a:majorFont>
        <a:latin typeface="Calibri"/>
        <a:ea typeface="微软雅黑"/>
        <a:cs typeface=""/>
      </a:majorFont>
      <a:minorFont>
        <a:latin typeface="Calibri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>
          <a:lnSpc>
            <a:spcPct val="120000"/>
          </a:lnSpc>
          <a:defRPr sz="1600" dirty="0" smtClean="0">
            <a:solidFill>
              <a:schemeClr val="tx1">
                <a:lumMod val="75000"/>
                <a:lumOff val="25000"/>
              </a:schemeClr>
            </a:solidFill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演示文稿2</Template>
  <TotalTime>0</TotalTime>
  <Words>1782</Words>
  <Application>Microsoft Office PowerPoint</Application>
  <PresentationFormat>全屏显示(16:9)</PresentationFormat>
  <Paragraphs>336</Paragraphs>
  <Slides>30</Slides>
  <Notes>9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演示文稿2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sugon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幻灯片 1</dc:title>
  <dc:creator>用户47</dc:creator>
  <cp:lastModifiedBy>zy</cp:lastModifiedBy>
  <cp:revision>153</cp:revision>
  <cp:lastPrinted>2022-06-24T09:19:00Z</cp:lastPrinted>
  <dcterms:created xsi:type="dcterms:W3CDTF">2011-03-28T03:13:00Z</dcterms:created>
  <dcterms:modified xsi:type="dcterms:W3CDTF">2022-10-21T04:19:32Z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7E775C92685E47BFB1726DC64A5D3BA5</vt:lpwstr>
  </property>
  <property fmtid="{D5CDD505-2E9C-101B-9397-08002B2CF9AE}" pid="3" name="KSOProductBuildVer">
    <vt:lpwstr>2052-11.1.0.12598</vt:lpwstr>
  </property>
</Properties>
</file>